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4" r:id="rId1"/>
  </p:sldMasterIdLst>
  <p:notesMasterIdLst>
    <p:notesMasterId r:id="rId66"/>
  </p:notesMasterIdLst>
  <p:handoutMasterIdLst>
    <p:handoutMasterId r:id="rId67"/>
  </p:handoutMasterIdLst>
  <p:sldIdLst>
    <p:sldId id="256" r:id="rId2"/>
    <p:sldId id="257" r:id="rId3"/>
    <p:sldId id="292" r:id="rId4"/>
    <p:sldId id="293" r:id="rId5"/>
    <p:sldId id="294" r:id="rId6"/>
    <p:sldId id="320" r:id="rId7"/>
    <p:sldId id="296" r:id="rId8"/>
    <p:sldId id="321" r:id="rId9"/>
    <p:sldId id="322" r:id="rId10"/>
    <p:sldId id="295" r:id="rId11"/>
    <p:sldId id="342" r:id="rId12"/>
    <p:sldId id="297" r:id="rId13"/>
    <p:sldId id="343" r:id="rId14"/>
    <p:sldId id="344" r:id="rId15"/>
    <p:sldId id="325" r:id="rId16"/>
    <p:sldId id="298" r:id="rId17"/>
    <p:sldId id="328" r:id="rId18"/>
    <p:sldId id="329" r:id="rId19"/>
    <p:sldId id="345" r:id="rId20"/>
    <p:sldId id="346" r:id="rId21"/>
    <p:sldId id="347" r:id="rId22"/>
    <p:sldId id="349" r:id="rId23"/>
    <p:sldId id="350" r:id="rId24"/>
    <p:sldId id="351" r:id="rId25"/>
    <p:sldId id="352" r:id="rId26"/>
    <p:sldId id="353" r:id="rId27"/>
    <p:sldId id="354" r:id="rId28"/>
    <p:sldId id="355" r:id="rId29"/>
    <p:sldId id="356" r:id="rId30"/>
    <p:sldId id="357" r:id="rId31"/>
    <p:sldId id="348" r:id="rId32"/>
    <p:sldId id="365" r:id="rId33"/>
    <p:sldId id="358" r:id="rId34"/>
    <p:sldId id="359" r:id="rId35"/>
    <p:sldId id="360" r:id="rId36"/>
    <p:sldId id="361" r:id="rId37"/>
    <p:sldId id="362" r:id="rId38"/>
    <p:sldId id="330" r:id="rId39"/>
    <p:sldId id="331" r:id="rId40"/>
    <p:sldId id="364" r:id="rId41"/>
    <p:sldId id="303" r:id="rId42"/>
    <p:sldId id="323" r:id="rId43"/>
    <p:sldId id="304" r:id="rId44"/>
    <p:sldId id="305" r:id="rId45"/>
    <p:sldId id="306" r:id="rId46"/>
    <p:sldId id="301" r:id="rId47"/>
    <p:sldId id="302" r:id="rId48"/>
    <p:sldId id="307" r:id="rId49"/>
    <p:sldId id="308" r:id="rId50"/>
    <p:sldId id="300" r:id="rId51"/>
    <p:sldId id="326" r:id="rId52"/>
    <p:sldId id="309" r:id="rId53"/>
    <p:sldId id="332" r:id="rId54"/>
    <p:sldId id="313" r:id="rId55"/>
    <p:sldId id="314" r:id="rId56"/>
    <p:sldId id="315" r:id="rId57"/>
    <p:sldId id="334" r:id="rId58"/>
    <p:sldId id="333" r:id="rId59"/>
    <p:sldId id="319" r:id="rId60"/>
    <p:sldId id="338" r:id="rId61"/>
    <p:sldId id="339" r:id="rId62"/>
    <p:sldId id="341" r:id="rId63"/>
    <p:sldId id="327" r:id="rId64"/>
    <p:sldId id="337" r:id="rId6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9" scaleToFitPaper="1" frameSlides="1"/>
  <p:clrMru>
    <a:srgbClr val="C6DFFE"/>
    <a:srgbClr val="1100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65" autoAdjust="0"/>
    <p:restoredTop sz="76295" autoAdjust="0"/>
  </p:normalViewPr>
  <p:slideViewPr>
    <p:cSldViewPr snapToGrid="0" snapToObjects="1">
      <p:cViewPr varScale="1">
        <p:scale>
          <a:sx n="48" d="100"/>
          <a:sy n="48" d="100"/>
        </p:scale>
        <p:origin x="1502" y="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90A282-A98B-5E4B-B0AE-AB7BE82F4445}" type="datetimeFigureOut">
              <a:rPr lang="en-US" smtClean="0"/>
              <a:pPr/>
              <a:t>7/24/2019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52096-9751-7542-8150-2D62EB64463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3057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jpeg>
</file>

<file path=ppt/media/image13.tiff>
</file>

<file path=ppt/media/image14.jpeg>
</file>

<file path=ppt/media/image15.jpeg>
</file>

<file path=ppt/media/image16.jpg>
</file>

<file path=ppt/media/image17.png>
</file>

<file path=ppt/media/image18.png>
</file>

<file path=ppt/media/image19.tiff>
</file>

<file path=ppt/media/image2.jpeg>
</file>

<file path=ppt/media/image20.png>
</file>

<file path=ppt/media/image21.jpeg>
</file>

<file path=ppt/media/image22.tiff>
</file>

<file path=ppt/media/image3.gif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21238-B84F-1D4A-A05B-5793B28B4D15}" type="datetimeFigureOut">
              <a:rPr lang="en-US" smtClean="0"/>
              <a:pPr/>
              <a:t>7/24/2019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E944D-8E85-114A-9424-9724FCB08A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930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rbes.com/sites/steveandriole/2015/03/05/the-other-side-of-analytics/2/#25ea0e684ebe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139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4348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328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Parameters to specify: number of topics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22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082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3242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893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051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Steve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Andriole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Unstructured data: The other side of analytics. Mar 5, 1015. Forbes Tech. 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http://www.forbes.com/sites/steveandriole/2015/03/05/the-other-side-of-analytics/2/#25ea0e684ebe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5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661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Picture of bag of words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833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56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082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96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EE944D-8E85-114A-9424-9724FCB08AF3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743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0CEC5-7659-3A44-9004-093A4B6B70A2}" type="datetime4">
              <a:rPr lang="en-US" smtClean="0"/>
              <a:pPr/>
              <a:t>July 24, 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804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922AE-8176-CA45-B145-6DFF760FA2F9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253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96204-E96D-CD45-805E-566E7F97BC26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43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55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7CFD-21A5-9E4C-BE4B-7AC5B02F571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89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DB7FD-4746-DD48-B018-B1BAC55A6FE3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2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A555A-0CC0-BE4A-8199-CE904FDE610E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5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9F1BD-B8B7-7D46-839D-CCC2E51A6988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094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2C85A-DF19-304D-9D14-F2FD15A6C7B9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17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533A2-9331-4C40-AFB3-D512B50D7D3F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28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5399A-5FF0-3A48-A826-E3ACCA576A42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63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B2D0D-FDB9-7046-A3A1-1149D013909C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324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pypi.python.org/pypi/nltk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gi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nlp.stanford.edu:8080/sentiment/rntnDemo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cikit-learn.org/stable/tutorial/text_analytics/working_with_text_data.html" TargetMode="External"/><Relationship Id="rId4" Type="http://schemas.openxmlformats.org/officeDocument/2006/relationships/hyperlink" Target="http://cogcomp.cs.illinois.edu/page/demo_view/pos" TargetMode="Externa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scikit-learn.org/stable/modules/generated/sklearn.decomposition.LatentDirichletAllocation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60093" y="2708476"/>
            <a:ext cx="3473337" cy="1702160"/>
          </a:xfrm>
        </p:spPr>
        <p:txBody>
          <a:bodyPr/>
          <a:lstStyle/>
          <a:p>
            <a:r>
              <a:rPr lang="en-US" dirty="0" smtClean="0"/>
              <a:t>Data Analytics</a:t>
            </a:r>
            <a:br>
              <a:rPr lang="en-US" dirty="0" smtClean="0"/>
            </a:br>
            <a:r>
              <a:rPr lang="en-US" sz="3200" dirty="0" smtClean="0"/>
              <a:t>Gates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015" y="4421080"/>
            <a:ext cx="1734153" cy="15540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015" y="4435058"/>
            <a:ext cx="1734153" cy="155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86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515" y="3736292"/>
            <a:ext cx="2965118" cy="9326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065" y="650555"/>
            <a:ext cx="7024744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Modeling Text – Determining Weights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455" y="1854493"/>
            <a:ext cx="7841671" cy="454630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The </a:t>
            </a:r>
            <a:r>
              <a:rPr lang="en-US" b="1" dirty="0"/>
              <a:t>weight</a:t>
            </a:r>
            <a:r>
              <a:rPr lang="en-US" dirty="0"/>
              <a:t> measures the </a:t>
            </a:r>
            <a:r>
              <a:rPr lang="en-US" b="1" dirty="0"/>
              <a:t>importance</a:t>
            </a:r>
            <a:r>
              <a:rPr lang="en-US" dirty="0"/>
              <a:t> of the word. </a:t>
            </a:r>
            <a:endParaRPr lang="en-US" dirty="0" smtClean="0"/>
          </a:p>
          <a:p>
            <a:endParaRPr lang="en-US" dirty="0" smtClean="0"/>
          </a:p>
          <a:p>
            <a:pPr marL="68580" indent="0">
              <a:buNone/>
            </a:pPr>
            <a:r>
              <a:rPr lang="en-US" b="1" dirty="0" smtClean="0"/>
              <a:t>Common options:</a:t>
            </a:r>
          </a:p>
          <a:p>
            <a:pPr lvl="1"/>
            <a:r>
              <a:rPr lang="en-US" b="1" dirty="0"/>
              <a:t>F</a:t>
            </a:r>
            <a:r>
              <a:rPr lang="en-US" b="1" dirty="0" smtClean="0"/>
              <a:t>requency</a:t>
            </a:r>
            <a:r>
              <a:rPr lang="en-US" dirty="0" smtClean="0"/>
              <a:t> (previous example) </a:t>
            </a:r>
          </a:p>
          <a:p>
            <a:pPr lvl="2"/>
            <a:r>
              <a:rPr lang="en-US" dirty="0" smtClean="0"/>
              <a:t>Not always the best because common words like </a:t>
            </a:r>
            <a:r>
              <a:rPr lang="en-US" b="1" i="1" dirty="0" smtClean="0"/>
              <a:t>the</a:t>
            </a:r>
            <a:r>
              <a:rPr lang="en-US" dirty="0" smtClean="0"/>
              <a:t> and </a:t>
            </a:r>
            <a:r>
              <a:rPr lang="en-US" b="1" i="1" dirty="0" smtClean="0"/>
              <a:t>a</a:t>
            </a:r>
            <a:r>
              <a:rPr lang="en-US" dirty="0" smtClean="0"/>
              <a:t> are not information rich words.</a:t>
            </a:r>
          </a:p>
          <a:p>
            <a:pPr lvl="2"/>
            <a:endParaRPr lang="en-US" dirty="0" smtClean="0"/>
          </a:p>
          <a:p>
            <a:pPr lvl="1"/>
            <a:r>
              <a:rPr lang="en-US" b="1" dirty="0"/>
              <a:t>I</a:t>
            </a:r>
            <a:r>
              <a:rPr lang="en-US" b="1" dirty="0" smtClean="0"/>
              <a:t>nverse </a:t>
            </a:r>
            <a:r>
              <a:rPr lang="en-US" b="1" dirty="0"/>
              <a:t>document frequency </a:t>
            </a:r>
            <a:r>
              <a:rPr lang="en-US" b="1" dirty="0" smtClean="0"/>
              <a:t>(IDF). </a:t>
            </a:r>
            <a:endParaRPr lang="en-US" dirty="0" smtClean="0">
              <a:latin typeface="Garamond"/>
              <a:cs typeface="Garamond"/>
            </a:endParaRPr>
          </a:p>
          <a:p>
            <a:pPr marL="685800" lvl="2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685800" lvl="2" indent="0">
              <a:buNone/>
            </a:pPr>
            <a:endParaRPr lang="en-US" dirty="0" smtClean="0">
              <a:latin typeface="Garamond"/>
              <a:cs typeface="Garamond"/>
            </a:endParaRPr>
          </a:p>
          <a:p>
            <a:pPr marL="685800" lvl="2" indent="0">
              <a:buNone/>
            </a:pPr>
            <a:r>
              <a:rPr lang="en-US" dirty="0" smtClean="0">
                <a:latin typeface="Garamond"/>
                <a:cs typeface="Garamond"/>
              </a:rPr>
              <a:t>			</a:t>
            </a:r>
          </a:p>
          <a:p>
            <a:pPr marL="365760" lvl="1" indent="0">
              <a:buNone/>
            </a:pPr>
            <a:endParaRPr lang="en-US" dirty="0"/>
          </a:p>
          <a:p>
            <a:pPr marL="411480" lvl="1" indent="0">
              <a:buNone/>
            </a:pPr>
            <a:r>
              <a:rPr lang="en-US" dirty="0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t = term</a:t>
            </a:r>
          </a:p>
          <a:p>
            <a:pPr marL="411480" lvl="1" indent="0">
              <a:buNone/>
            </a:pPr>
            <a:r>
              <a:rPr lang="en-US" dirty="0" err="1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tf</a:t>
            </a:r>
            <a:r>
              <a:rPr lang="en-US" dirty="0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 </a:t>
            </a:r>
            <a:r>
              <a:rPr lang="en-US" dirty="0">
                <a:latin typeface="Bookman Old Style" panose="02050604050505020204" pitchFamily="18" charset="0"/>
                <a:ea typeface="BatangChe" panose="02030609000101010101" pitchFamily="49" charset="-127"/>
              </a:rPr>
              <a:t>=</a:t>
            </a:r>
            <a:r>
              <a:rPr lang="en-US" dirty="0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 term frequency (number of times term appear in a single document)</a:t>
            </a:r>
          </a:p>
          <a:p>
            <a:pPr marL="411480" lvl="1" indent="0">
              <a:buNone/>
            </a:pPr>
            <a:r>
              <a:rPr lang="en-US" dirty="0" err="1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idf</a:t>
            </a:r>
            <a:r>
              <a:rPr lang="en-US" dirty="0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 </a:t>
            </a:r>
            <a:r>
              <a:rPr lang="en-US" dirty="0">
                <a:latin typeface="Bookman Old Style" panose="02050604050505020204" pitchFamily="18" charset="0"/>
                <a:ea typeface="BatangChe" panose="02030609000101010101" pitchFamily="49" charset="-127"/>
              </a:rPr>
              <a:t>=</a:t>
            </a:r>
            <a:r>
              <a:rPr lang="en-US" dirty="0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 inverse document frequency</a:t>
            </a:r>
          </a:p>
          <a:p>
            <a:pPr marL="411480" lvl="1" indent="0">
              <a:buNone/>
            </a:pPr>
            <a:r>
              <a:rPr lang="en-US" dirty="0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D = document set  (collection of documents)</a:t>
            </a:r>
          </a:p>
          <a:p>
            <a:pPr marL="411480" lvl="1" indent="0">
              <a:buNone/>
            </a:pPr>
            <a:r>
              <a:rPr lang="en-US" dirty="0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|D| = number of documents in D</a:t>
            </a:r>
          </a:p>
          <a:p>
            <a:pPr marL="411480" lvl="1" indent="0">
              <a:buNone/>
            </a:pPr>
            <a:r>
              <a:rPr lang="en-US" dirty="0" smtClean="0">
                <a:latin typeface="Bookman Old Style" panose="02050604050505020204" pitchFamily="18" charset="0"/>
                <a:ea typeface="BatangChe" panose="02030609000101010101" pitchFamily="49" charset="-127"/>
              </a:rPr>
              <a:t>|D(t)| = number of documents in D containing t</a:t>
            </a:r>
          </a:p>
          <a:p>
            <a:pPr marL="685800" lvl="2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76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295" y="640810"/>
            <a:ext cx="7024744" cy="704883"/>
          </a:xfrm>
        </p:spPr>
        <p:txBody>
          <a:bodyPr/>
          <a:lstStyle/>
          <a:p>
            <a:r>
              <a:rPr lang="en-US" dirty="0" smtClean="0"/>
              <a:t>A Closer Look and TF-IDF</a:t>
            </a:r>
            <a:endParaRPr lang="en-US" dirty="0"/>
          </a:p>
        </p:txBody>
      </p:sp>
      <p:sp>
        <p:nvSpPr>
          <p:cNvPr id="6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493295" y="1430210"/>
            <a:ext cx="8349916" cy="5047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TF: Term Frequency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: measures how frequently a term occurs in a document. 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Since every document is different in length, it is possible that a term would appear much more times in long documents than shorter ones. 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Thus, the term frequency is often 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divided by the document length 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as a way of normalization: </a:t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</a:b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</a:b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  <a:latin typeface="Georgia" panose="02040502050405020303" pitchFamily="18" charset="0"/>
              </a:rPr>
              <a:t>N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Georgia" panose="02040502050405020303" pitchFamily="18" charset="0"/>
              </a:rPr>
              <a:t>ormalized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Georgia" panose="02040502050405020303" pitchFamily="18" charset="0"/>
              </a:rPr>
              <a:t>TF(t) = (Number of times term t appears in a document) / (Total number of terms in the document)</a:t>
            </a:r>
            <a:endParaRPr kumimoji="0" lang="en-US" sz="1100" b="1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IDF: Inverse Document Frequency</a:t>
            </a:r>
            <a:r>
              <a:rPr lang="en-US" sz="1800" dirty="0" smtClean="0">
                <a:solidFill>
                  <a:srgbClr val="000000"/>
                </a:solidFill>
                <a:latin typeface="Georgia" panose="02040502050405020303" pitchFamily="18" charset="0"/>
              </a:rPr>
              <a:t>: m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easures how 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important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 a term is. 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While computing TF, all terms are considered equally important. However it is known that certain terms, such as "is", "of", and "that", may appear a lot of times but have little importance. Thus we need to weigh down the frequent terms while scaling up the rare ones; by computing the following: </a:t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</a:b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/>
            </a:r>
            <a:b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</a:rPr>
            </a:b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Georgia" panose="02040502050405020303" pitchFamily="18" charset="0"/>
              </a:rPr>
              <a:t>IDF(t) = </a:t>
            </a:r>
            <a:r>
              <a:rPr kumimoji="0" lang="en-US" sz="1800" b="1" i="0" u="none" strike="noStrike" cap="none" normalizeH="0" baseline="0" dirty="0" err="1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Georgia" panose="02040502050405020303" pitchFamily="18" charset="0"/>
              </a:rPr>
              <a:t>log_e</a:t>
            </a: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Georgia" panose="02040502050405020303" pitchFamily="18" charset="0"/>
              </a:rPr>
              <a:t>(Total number of documents / Number of documents with term t in it).</a:t>
            </a:r>
            <a:endParaRPr kumimoji="0" lang="en-US" sz="1100" b="1" i="0" u="none" strike="noStrike" cap="none" normalizeH="0" baseline="0" dirty="0" smtClean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latin typeface="Courier New" panose="02070309020205020404" pitchFamily="49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RE: http://www.tfidf.com/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98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62" y="2496483"/>
            <a:ext cx="6745547" cy="8431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065" y="578189"/>
            <a:ext cx="7024744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TF-IDF</a:t>
            </a:r>
            <a:endParaRPr lang="en-US" sz="3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2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603226" y="774282"/>
            <a:ext cx="7915131" cy="5478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Example 1: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 Consider a 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document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 containing 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100 words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wherein the word </a:t>
            </a:r>
            <a:r>
              <a:rPr kumimoji="0" lang="en-US" b="1" i="1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cat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 appears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3 times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solidFill>
                <a:srgbClr val="000000"/>
              </a:solidFill>
              <a:latin typeface="Georgia" panose="02040502050405020303" pitchFamily="18" charset="0"/>
              <a:cs typeface="Courier New" panose="02070309020205020404" pitchFamily="49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The 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term frequency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(i.e., normalized </a:t>
            </a:r>
            <a:r>
              <a:rPr kumimoji="0" 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tf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) for </a:t>
            </a:r>
            <a:r>
              <a:rPr kumimoji="0" lang="en-US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cat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 is then (3 / 100) = 0.03.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solidFill>
                <a:srgbClr val="000000"/>
              </a:solidFill>
              <a:latin typeface="Georgia" panose="02040502050405020303" pitchFamily="18" charset="0"/>
              <a:cs typeface="Courier New" panose="02070309020205020404" pitchFamily="49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Now, assume we have 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10 million documents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and the word </a:t>
            </a:r>
            <a:r>
              <a:rPr kumimoji="0" lang="en-US" b="1" i="1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cat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 appears in 1000 of these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solidFill>
                <a:srgbClr val="000000"/>
              </a:solidFill>
              <a:latin typeface="Georgia" panose="02040502050405020303" pitchFamily="18" charset="0"/>
              <a:cs typeface="Courier New" panose="02070309020205020404" pitchFamily="49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Then, the 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inverse document frequency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(i.e., </a:t>
            </a:r>
            <a:r>
              <a:rPr kumimoji="0" 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idf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) is calculated as log(10,000,000 / 1,000) = 4.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solidFill>
                <a:srgbClr val="000000"/>
              </a:solidFill>
              <a:latin typeface="Georgia" panose="02040502050405020303" pitchFamily="18" charset="0"/>
              <a:cs typeface="Courier New" panose="02070309020205020404" pitchFamily="49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Thus, the </a:t>
            </a:r>
            <a:r>
              <a:rPr kumimoji="0" lang="en-US" b="1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Tf-idf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 weight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eorgia" panose="02040502050405020303" pitchFamily="18" charset="0"/>
                <a:cs typeface="Courier New" panose="02070309020205020404" pitchFamily="49" charset="0"/>
              </a:rPr>
              <a:t>is the product of these quantities: 0.03 * 4 = 0.12.</a:t>
            </a:r>
            <a:endParaRPr kumimoji="0" lang="en-US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0248" y="6087909"/>
            <a:ext cx="2656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http://www.tfidf.com/</a:t>
            </a:r>
          </a:p>
        </p:txBody>
      </p:sp>
    </p:spTree>
    <p:extLst>
      <p:ext uri="{BB962C8B-B14F-4D97-AF65-F5344CB8AC3E}">
        <p14:creationId xmlns:p14="http://schemas.microsoft.com/office/powerpoint/2010/main" val="298065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065" y="714843"/>
            <a:ext cx="7024744" cy="825199"/>
          </a:xfrm>
        </p:spPr>
        <p:txBody>
          <a:bodyPr/>
          <a:lstStyle/>
          <a:p>
            <a:r>
              <a:rPr lang="en-US" dirty="0" smtClean="0"/>
              <a:t>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7877" y="1665268"/>
            <a:ext cx="7812197" cy="4675374"/>
          </a:xfrm>
        </p:spPr>
        <p:txBody>
          <a:bodyPr>
            <a:normAutofit lnSpcReduction="10000"/>
          </a:bodyPr>
          <a:lstStyle/>
          <a:p>
            <a:pPr marL="68580" indent="0"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Example Query - Hoyas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" indent="0">
              <a:buNone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Suppose Doc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contains the term “Hoyas” 25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times out of 5000 words.  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5760" lvl="1" indent="0">
              <a:buNone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Term 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Freq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TF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(“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Hoyas”,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DocA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)=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25/5000 = .005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5760" lvl="1" indent="0">
              <a:buNone/>
            </a:pP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5760" lvl="1" indent="0">
              <a:buNone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The word “Hoyas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” is in 1000 of the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documents in the corpus (document set).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5760" lvl="1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|D(t)| = 1000</a:t>
            </a:r>
          </a:p>
          <a:p>
            <a:pPr marL="365760" lvl="1" indent="0">
              <a:buNone/>
            </a:pP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5760" lvl="1" indent="0">
              <a:buNone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The Document set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has 1 million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documents in it.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5760" lvl="1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|D| = 1,000,000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" indent="0">
              <a:buNone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Inverse Doc </a:t>
            </a:r>
            <a:r>
              <a:rPr lang="en-US" dirty="0" err="1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Freq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IDF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(“Hoyas”) =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log_e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(1000000/1000)  = 3 </a:t>
            </a:r>
          </a:p>
          <a:p>
            <a:pPr marL="68580" indent="0">
              <a:buNone/>
            </a:pP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" indent="0">
              <a:buNone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TF-IDF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(“Hoyas”,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Document Set)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.005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x 3 =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.015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1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224491"/>
            <a:ext cx="7024744" cy="1143000"/>
          </a:xfrm>
        </p:spPr>
        <p:txBody>
          <a:bodyPr/>
          <a:lstStyle/>
          <a:p>
            <a:r>
              <a:rPr lang="en-US" dirty="0" smtClean="0"/>
              <a:t>Text Pre-processing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102" y="1371779"/>
            <a:ext cx="8109136" cy="5006472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dirty="0"/>
              <a:t>Because our goal is to makes sense of text</a:t>
            </a:r>
            <a:r>
              <a:rPr lang="en-US" dirty="0" smtClean="0"/>
              <a:t>, </a:t>
            </a:r>
            <a:r>
              <a:rPr lang="en-US" b="1" dirty="0" smtClean="0"/>
              <a:t>pre-processing</a:t>
            </a:r>
            <a:r>
              <a:rPr lang="en-US" dirty="0" smtClean="0"/>
              <a:t> </a:t>
            </a:r>
            <a:r>
              <a:rPr lang="en-US" dirty="0"/>
              <a:t>is vital</a:t>
            </a:r>
            <a:r>
              <a:rPr lang="en-US" dirty="0" smtClean="0"/>
              <a:t>.</a:t>
            </a:r>
            <a:endParaRPr lang="en-US" dirty="0"/>
          </a:p>
          <a:p>
            <a:pPr marL="68580" indent="0">
              <a:buNone/>
            </a:pPr>
            <a:endParaRPr lang="en-US" b="1" dirty="0" smtClean="0"/>
          </a:p>
          <a:p>
            <a:pPr marL="68580" indent="0">
              <a:buNone/>
            </a:pPr>
            <a:r>
              <a:rPr lang="en-US" b="1" dirty="0" smtClean="0"/>
              <a:t>Stop-word removal</a:t>
            </a:r>
          </a:p>
          <a:p>
            <a:pPr lvl="1"/>
            <a:r>
              <a:rPr lang="en-US" dirty="0" smtClean="0"/>
              <a:t>Removing words that have no information content</a:t>
            </a:r>
          </a:p>
          <a:p>
            <a:pPr lvl="1"/>
            <a:r>
              <a:rPr lang="en-US" b="1" dirty="0" smtClean="0"/>
              <a:t>Stop words </a:t>
            </a:r>
            <a:r>
              <a:rPr lang="en-US" dirty="0" smtClean="0"/>
              <a:t>include words like </a:t>
            </a:r>
            <a:r>
              <a:rPr lang="en-US" dirty="0" smtClean="0">
                <a:solidFill>
                  <a:srgbClr val="FF0000"/>
                </a:solidFill>
              </a:rPr>
              <a:t>a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the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are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and</a:t>
            </a:r>
          </a:p>
          <a:p>
            <a:pPr marL="68580" indent="0">
              <a:buNone/>
            </a:pPr>
            <a:r>
              <a:rPr lang="en-US" b="1" dirty="0" smtClean="0"/>
              <a:t>Tokenizing</a:t>
            </a:r>
            <a:r>
              <a:rPr lang="en-US" dirty="0" smtClean="0"/>
              <a:t> words, phrase, sentences.</a:t>
            </a:r>
          </a:p>
          <a:p>
            <a:pPr lvl="1"/>
            <a:r>
              <a:rPr lang="en-US" dirty="0" smtClean="0"/>
              <a:t>Standardizing and deciding on the </a:t>
            </a:r>
            <a:r>
              <a:rPr lang="en-US" b="1" dirty="0" smtClean="0"/>
              <a:t>unit of text</a:t>
            </a:r>
            <a:r>
              <a:rPr lang="en-US" dirty="0" smtClean="0"/>
              <a:t>. </a:t>
            </a:r>
          </a:p>
          <a:p>
            <a:pPr marL="68580" indent="0">
              <a:buNone/>
            </a:pPr>
            <a:r>
              <a:rPr lang="en-US" b="1" dirty="0" smtClean="0"/>
              <a:t>Stemming</a:t>
            </a:r>
            <a:r>
              <a:rPr lang="en-US" dirty="0" smtClean="0"/>
              <a:t> and/or </a:t>
            </a:r>
            <a:r>
              <a:rPr lang="en-US" b="1" dirty="0" smtClean="0"/>
              <a:t>Lemmatization</a:t>
            </a:r>
          </a:p>
          <a:p>
            <a:pPr lvl="1"/>
            <a:r>
              <a:rPr lang="en-US" dirty="0" smtClean="0"/>
              <a:t>Take different forms of a word and reduce them to a single form.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sing</a:t>
            </a:r>
            <a:r>
              <a:rPr lang="en-US" b="1" dirty="0" smtClean="0"/>
              <a:t>, </a:t>
            </a:r>
            <a:r>
              <a:rPr lang="en-US" b="1" dirty="0" smtClean="0">
                <a:solidFill>
                  <a:srgbClr val="FF0000"/>
                </a:solidFill>
              </a:rPr>
              <a:t>singing</a:t>
            </a:r>
            <a:r>
              <a:rPr lang="en-US" b="1" dirty="0" smtClean="0"/>
              <a:t>, </a:t>
            </a:r>
            <a:r>
              <a:rPr lang="en-US" b="1" dirty="0" smtClean="0">
                <a:solidFill>
                  <a:srgbClr val="FF0000"/>
                </a:solidFill>
              </a:rPr>
              <a:t>sings</a:t>
            </a:r>
            <a:r>
              <a:rPr lang="en-US" b="1" dirty="0" smtClean="0"/>
              <a:t> becomes </a:t>
            </a:r>
            <a:r>
              <a:rPr lang="en-US" b="1" dirty="0" smtClean="0">
                <a:solidFill>
                  <a:srgbClr val="FF0000"/>
                </a:solidFill>
              </a:rPr>
              <a:t>sing</a:t>
            </a:r>
          </a:p>
          <a:p>
            <a:pPr marL="365760" lvl="1" indent="0"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Ref: http://nlp.stanford.edu/IR-book/html/htmledition/stemming-and-lemmatization-1.html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4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224491"/>
            <a:ext cx="7024744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Text Pre-processing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102" y="1371779"/>
            <a:ext cx="8109136" cy="5006472"/>
          </a:xfrm>
        </p:spPr>
        <p:txBody>
          <a:bodyPr>
            <a:normAutofit/>
          </a:bodyPr>
          <a:lstStyle/>
          <a:p>
            <a:pPr marL="365760" lvl="1" indent="0">
              <a:buNone/>
            </a:pPr>
            <a:endParaRPr lang="en-US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5760" lvl="1" indent="0">
              <a:buNone/>
            </a:pPr>
            <a:r>
              <a:rPr lang="en-US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Example Paragraph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365760" lvl="1" indent="0">
              <a:buNone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365760" lvl="1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Chicago </a:t>
            </a:r>
            <a:r>
              <a:rPr lang="en-US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Cubs won. Now win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World Series.</a:t>
            </a:r>
          </a:p>
          <a:p>
            <a:pPr marL="365760" lvl="1" indent="0">
              <a:buNone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1) Remove stop word: 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</a:p>
          <a:p>
            <a:pPr marL="365760" lvl="1" indent="0">
              <a:buNone/>
            </a:pP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2) Stem/Lemmatize: 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won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win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65760" lvl="1" indent="0">
              <a:buNone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3) Tokenize </a:t>
            </a:r>
          </a:p>
          <a:p>
            <a:pPr marL="365760" lvl="1" indent="0">
              <a:buNone/>
            </a:pP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Unit words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word tokens (most common) = {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win, Chicago, Cubs, now, world, series</a:t>
            </a:r>
            <a:r>
              <a:rPr lang="en-US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pPr marL="365760" lvl="1" indent="0">
              <a:buNone/>
            </a:pPr>
            <a:r>
              <a:rPr lang="en-US" b="1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Unit </a:t>
            </a:r>
            <a:r>
              <a:rPr lang="en-US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phrase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phrase tokens = {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Chicago Cubs, </a:t>
            </a:r>
            <a:r>
              <a:rPr lang="en-US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US" dirty="0" smtClean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orld Series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pPr marL="365760" lvl="1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Unit sentence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sentence tokens = {</a:t>
            </a:r>
            <a:r>
              <a:rPr lang="en-US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Chicago cubs win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now </a:t>
            </a:r>
            <a:r>
              <a:rPr lang="en-US" dirty="0" smtClean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win world series</a:t>
            </a:r>
            <a:r>
              <a:rPr lang="en-US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4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0459" y="757208"/>
            <a:ext cx="7024744" cy="723863"/>
          </a:xfrm>
        </p:spPr>
        <p:txBody>
          <a:bodyPr/>
          <a:lstStyle/>
          <a:p>
            <a:r>
              <a:rPr lang="en-US" dirty="0" err="1" smtClean="0"/>
              <a:t>Tokenizers</a:t>
            </a:r>
            <a:r>
              <a:rPr lang="en-US" dirty="0" smtClean="0"/>
              <a:t> and Parsing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217" y="1648663"/>
            <a:ext cx="7791717" cy="4726380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Think about how you might read in documents, preprocess them, and parse/tokenize them.</a:t>
            </a:r>
          </a:p>
          <a:p>
            <a:pPr marL="68580" indent="0">
              <a:buNone/>
            </a:pPr>
            <a:endParaRPr lang="en-US" b="1" dirty="0" smtClean="0"/>
          </a:p>
          <a:p>
            <a:pPr marL="68580" indent="0">
              <a:buNone/>
            </a:pPr>
            <a:r>
              <a:rPr lang="en-US" b="1" dirty="0" smtClean="0"/>
              <a:t>Tokenizing/Parsing</a:t>
            </a:r>
            <a:r>
              <a:rPr lang="en-US" dirty="0" smtClean="0"/>
              <a:t>: Separating or breaking down streams of text into meaningful units (usually words) but can also include symbols, phrases, or any other goal. </a:t>
            </a:r>
          </a:p>
          <a:p>
            <a:pPr lvl="1"/>
            <a:r>
              <a:rPr lang="en-US" dirty="0" smtClean="0"/>
              <a:t>This can include the identification of specific elements. </a:t>
            </a:r>
          </a:p>
          <a:p>
            <a:pPr lvl="1"/>
            <a:r>
              <a:rPr lang="en-US" dirty="0" smtClean="0"/>
              <a:t>Interpreters and compilers also first parse code to evaluate syntax and grammar. </a:t>
            </a:r>
          </a:p>
          <a:p>
            <a:pPr marL="365760" lvl="1" indent="0">
              <a:buNone/>
            </a:pPr>
            <a:endParaRPr lang="en-US" dirty="0" smtClean="0"/>
          </a:p>
          <a:p>
            <a:pPr marL="365760" lvl="1" indent="0">
              <a:buNone/>
            </a:pPr>
            <a:r>
              <a:rPr lang="en-US" dirty="0" smtClean="0"/>
              <a:t>RE:</a:t>
            </a:r>
          </a:p>
          <a:p>
            <a:pPr marL="365760" lvl="1" indent="0">
              <a:buNone/>
            </a:pPr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smtClean="0"/>
              <a:t>aircconline.com/acii/V3N1/3116acii04.pdf</a:t>
            </a:r>
          </a:p>
          <a:p>
            <a:pPr marL="365760" lvl="1" indent="0">
              <a:buNone/>
            </a:pPr>
            <a:r>
              <a:rPr lang="en-US" dirty="0"/>
              <a:t>http://</a:t>
            </a:r>
            <a:r>
              <a:rPr lang="en-US" dirty="0" smtClean="0"/>
              <a:t>www.nltk.org/api/nltk.tokenize.html</a:t>
            </a:r>
          </a:p>
          <a:p>
            <a:pPr marL="365760" lvl="1" indent="0">
              <a:buNone/>
            </a:pPr>
            <a:r>
              <a:rPr lang="en-US" dirty="0"/>
              <a:t>Install NLTK: </a:t>
            </a:r>
            <a:r>
              <a:rPr lang="en-US" dirty="0">
                <a:hlinkClick r:id="rId2"/>
              </a:rPr>
              <a:t>http://pypi.python.org/pypi/nltk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6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749621"/>
          </a:xfrm>
        </p:spPr>
        <p:txBody>
          <a:bodyPr/>
          <a:lstStyle/>
          <a:p>
            <a:r>
              <a:rPr lang="en-US" dirty="0" smtClean="0"/>
              <a:t>Python NLTK </a:t>
            </a:r>
            <a:r>
              <a:rPr lang="en-US" dirty="0" err="1" smtClean="0"/>
              <a:t>Tokenizer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550" y="2323652"/>
            <a:ext cx="7972022" cy="4090027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 Get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nltk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for anaconda</a:t>
            </a:r>
          </a:p>
          <a:p>
            <a:pPr marL="68580" indent="0">
              <a:buNone/>
            </a:pPr>
            <a:r>
              <a:rPr lang="en-US" dirty="0" smtClean="0"/>
              <a:t>import </a:t>
            </a:r>
            <a:r>
              <a:rPr lang="en-US" dirty="0" err="1"/>
              <a:t>nltk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sentence = "The Hoyas have the cutest mascot of all colleges"</a:t>
            </a:r>
          </a:p>
          <a:p>
            <a:pPr marL="68580" indent="0">
              <a:buNone/>
            </a:pPr>
            <a:r>
              <a:rPr lang="en-US" dirty="0"/>
              <a:t>tokens = </a:t>
            </a:r>
            <a:r>
              <a:rPr lang="en-US" dirty="0" err="1"/>
              <a:t>nltk.word_tokenize</a:t>
            </a:r>
            <a:r>
              <a:rPr lang="en-US" dirty="0"/>
              <a:t>(sentence)</a:t>
            </a:r>
          </a:p>
          <a:p>
            <a:pPr marL="68580" indent="0">
              <a:buNone/>
            </a:pPr>
            <a:r>
              <a:rPr lang="en-US" dirty="0"/>
              <a:t>print(tokens)</a:t>
            </a: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#The output will be ['The', 'Hoyas', 'have', 'the', 'cutest', </a:t>
            </a: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#'mascot', 'of', 'all', 'colleges']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972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182" y="711141"/>
            <a:ext cx="8053618" cy="683905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Scrape Example with </a:t>
            </a:r>
            <a:r>
              <a:rPr lang="en-US" sz="3200" b="1" dirty="0" err="1" smtClean="0"/>
              <a:t>nltk</a:t>
            </a:r>
            <a:r>
              <a:rPr lang="en-US" sz="3200" b="1" dirty="0" smtClean="0"/>
              <a:t> and requests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816" y="1629507"/>
            <a:ext cx="8006862" cy="4923693"/>
          </a:xfrm>
        </p:spPr>
        <p:txBody>
          <a:bodyPr>
            <a:noAutofit/>
          </a:bodyPr>
          <a:lstStyle/>
          <a:p>
            <a:pPr marL="68580" indent="0">
              <a:buNone/>
            </a:pPr>
            <a:r>
              <a:rPr lang="en-US" sz="1400" b="1" dirty="0"/>
              <a:t>import </a:t>
            </a:r>
            <a:r>
              <a:rPr lang="en-US" sz="1400" b="1" dirty="0" smtClean="0"/>
              <a:t>requests</a:t>
            </a:r>
          </a:p>
          <a:p>
            <a:pPr marL="68580" indent="0">
              <a:buNone/>
            </a:pPr>
            <a:r>
              <a:rPr lang="en-US" sz="1400" b="1" dirty="0" smtClean="0"/>
              <a:t>import </a:t>
            </a:r>
            <a:r>
              <a:rPr lang="en-US" sz="1400" b="1" dirty="0" err="1" smtClean="0"/>
              <a:t>nltk</a:t>
            </a:r>
            <a:endParaRPr lang="en-US" sz="1400" b="1" dirty="0"/>
          </a:p>
          <a:p>
            <a:pPr marL="68580" indent="0">
              <a:buNone/>
            </a:pPr>
            <a:endParaRPr lang="en-US" sz="1400" b="1" dirty="0" smtClean="0"/>
          </a:p>
          <a:p>
            <a:pPr marL="68580" indent="0">
              <a:buNone/>
            </a:pPr>
            <a:r>
              <a:rPr lang="en-US" sz="1400" b="1" dirty="0" smtClean="0"/>
              <a:t>txt=</a:t>
            </a:r>
            <a:r>
              <a:rPr lang="en-US" sz="1400" b="1" dirty="0" err="1" smtClean="0"/>
              <a:t>requests.get</a:t>
            </a:r>
            <a:r>
              <a:rPr lang="en-US" sz="1400" b="1" dirty="0"/>
              <a:t>("http://www.georgetown.edu")</a:t>
            </a:r>
          </a:p>
          <a:p>
            <a:pPr marL="68580" indent="0">
              <a:buNone/>
            </a:pPr>
            <a:r>
              <a:rPr lang="en-US" sz="1400" b="1" dirty="0" err="1"/>
              <a:t>JustTheText</a:t>
            </a:r>
            <a:r>
              <a:rPr lang="en-US" sz="1400" b="1" dirty="0"/>
              <a:t>=</a:t>
            </a:r>
            <a:r>
              <a:rPr lang="en-US" sz="1400" b="1" dirty="0" err="1"/>
              <a:t>txt.text</a:t>
            </a:r>
            <a:endParaRPr lang="en-US" sz="1400" b="1" dirty="0"/>
          </a:p>
          <a:p>
            <a:pPr marL="68580" indent="0">
              <a:buNone/>
            </a:pPr>
            <a:r>
              <a:rPr lang="en-US" sz="1400" b="1" dirty="0" smtClean="0"/>
              <a:t>#print(</a:t>
            </a:r>
            <a:r>
              <a:rPr lang="en-US" sz="1400" b="1" dirty="0" err="1" smtClean="0"/>
              <a:t>JustTheText</a:t>
            </a:r>
            <a:r>
              <a:rPr lang="en-US" sz="1400" b="1" dirty="0" smtClean="0"/>
              <a:t>[0:100</a:t>
            </a:r>
            <a:r>
              <a:rPr lang="en-US" sz="1400" b="1" dirty="0"/>
              <a:t>])</a:t>
            </a:r>
          </a:p>
          <a:p>
            <a:pPr marL="68580" indent="0">
              <a:buNone/>
            </a:pPr>
            <a:r>
              <a:rPr lang="en-US" sz="1400" b="1" dirty="0" err="1"/>
              <a:t>GUtokens</a:t>
            </a:r>
            <a:r>
              <a:rPr lang="en-US" sz="1400" b="1" dirty="0"/>
              <a:t>=</a:t>
            </a:r>
            <a:r>
              <a:rPr lang="en-US" sz="1400" b="1" dirty="0" err="1"/>
              <a:t>nltk.word_tokenize</a:t>
            </a:r>
            <a:r>
              <a:rPr lang="en-US" sz="1400" b="1" dirty="0"/>
              <a:t>(</a:t>
            </a:r>
            <a:r>
              <a:rPr lang="en-US" sz="1400" b="1" dirty="0" err="1"/>
              <a:t>JustTheText</a:t>
            </a:r>
            <a:r>
              <a:rPr lang="en-US" sz="1400" b="1" dirty="0"/>
              <a:t>)</a:t>
            </a:r>
          </a:p>
          <a:p>
            <a:pPr marL="68580" indent="0">
              <a:buNone/>
            </a:pPr>
            <a:r>
              <a:rPr lang="en-US" sz="1400" b="1" dirty="0" smtClean="0"/>
              <a:t>#print(</a:t>
            </a:r>
            <a:r>
              <a:rPr lang="en-US" sz="1400" b="1" dirty="0" err="1" smtClean="0"/>
              <a:t>GUtokens</a:t>
            </a:r>
            <a:r>
              <a:rPr lang="en-US" sz="1400" b="1" dirty="0"/>
              <a:t>)</a:t>
            </a:r>
          </a:p>
          <a:p>
            <a:pPr marL="68580" indent="0">
              <a:buNone/>
            </a:pPr>
            <a:r>
              <a:rPr lang="en-US" sz="1400" b="1" dirty="0" smtClean="0"/>
              <a:t>#print(type(</a:t>
            </a:r>
            <a:r>
              <a:rPr lang="en-US" sz="1400" b="1" dirty="0" err="1" smtClean="0"/>
              <a:t>GUtokens</a:t>
            </a:r>
            <a:r>
              <a:rPr lang="en-US" sz="1400" b="1" dirty="0"/>
              <a:t>))</a:t>
            </a:r>
          </a:p>
          <a:p>
            <a:pPr marL="68580" indent="0">
              <a:buNone/>
            </a:pPr>
            <a:endParaRPr lang="en-US" sz="1400" b="1" dirty="0"/>
          </a:p>
          <a:p>
            <a:pPr marL="68580" indent="0">
              <a:buNone/>
            </a:pPr>
            <a:r>
              <a:rPr lang="en-US" sz="1400" b="1" dirty="0"/>
              <a:t>count=0</a:t>
            </a:r>
          </a:p>
          <a:p>
            <a:pPr marL="68580" indent="0">
              <a:buNone/>
            </a:pPr>
            <a:r>
              <a:rPr lang="en-US" sz="1400" b="1" dirty="0" err="1"/>
              <a:t>FindThisWordL</a:t>
            </a:r>
            <a:r>
              <a:rPr lang="en-US" sz="1400" b="1" dirty="0"/>
              <a:t>="research"</a:t>
            </a:r>
          </a:p>
          <a:p>
            <a:pPr marL="68580" indent="0">
              <a:buNone/>
            </a:pPr>
            <a:r>
              <a:rPr lang="en-US" sz="1400" b="1" dirty="0" err="1"/>
              <a:t>FindThisWordC</a:t>
            </a:r>
            <a:r>
              <a:rPr lang="en-US" sz="1400" b="1" dirty="0"/>
              <a:t>="Research"</a:t>
            </a:r>
          </a:p>
          <a:p>
            <a:pPr marL="68580" indent="0">
              <a:buNone/>
            </a:pPr>
            <a:r>
              <a:rPr lang="en-US" sz="1400" b="1" dirty="0"/>
              <a:t>for word in </a:t>
            </a:r>
            <a:r>
              <a:rPr lang="en-US" sz="1400" b="1" dirty="0" err="1"/>
              <a:t>GUtokens</a:t>
            </a:r>
            <a:r>
              <a:rPr lang="en-US" sz="1400" b="1" dirty="0"/>
              <a:t>:</a:t>
            </a:r>
          </a:p>
          <a:p>
            <a:pPr marL="68580" indent="0">
              <a:buNone/>
            </a:pPr>
            <a:r>
              <a:rPr lang="en-US" sz="1400" b="1" dirty="0"/>
              <a:t>    if ((</a:t>
            </a:r>
            <a:r>
              <a:rPr lang="en-US" sz="1400" b="1" dirty="0" err="1"/>
              <a:t>FindThisWordL</a:t>
            </a:r>
            <a:r>
              <a:rPr lang="en-US" sz="1400" b="1" dirty="0"/>
              <a:t> in word) or (</a:t>
            </a:r>
            <a:r>
              <a:rPr lang="en-US" sz="1400" b="1" dirty="0" err="1"/>
              <a:t>FindThisWordC</a:t>
            </a:r>
            <a:r>
              <a:rPr lang="en-US" sz="1400" b="1" dirty="0"/>
              <a:t> in word)):</a:t>
            </a:r>
          </a:p>
          <a:p>
            <a:pPr marL="68580" indent="0">
              <a:buNone/>
            </a:pPr>
            <a:r>
              <a:rPr lang="en-US" sz="1400" b="1" dirty="0"/>
              <a:t>        print(word)</a:t>
            </a:r>
          </a:p>
          <a:p>
            <a:pPr marL="68580" indent="0">
              <a:buNone/>
            </a:pPr>
            <a:r>
              <a:rPr lang="en-US" sz="1400" b="1" dirty="0"/>
              <a:t>        count=count+1</a:t>
            </a:r>
          </a:p>
          <a:p>
            <a:pPr marL="68580" indent="0">
              <a:buNone/>
            </a:pPr>
            <a:endParaRPr lang="en-US" sz="1400" b="1" dirty="0"/>
          </a:p>
          <a:p>
            <a:pPr marL="68580" indent="0">
              <a:buNone/>
            </a:pPr>
            <a:r>
              <a:rPr lang="en-US" sz="1400" b="1" dirty="0"/>
              <a:t>print(count)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b="1" smtClean="0"/>
              <a:pPr/>
              <a:t>July 24, 2019</a:t>
            </a:fld>
            <a:endParaRPr lang="en-US" b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b="1" smtClean="0"/>
              <a:pPr/>
              <a:t>19</a:t>
            </a:fld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69217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Text Mining Overview</a:t>
            </a:r>
          </a:p>
          <a:p>
            <a:r>
              <a:rPr lang="en-US" dirty="0" smtClean="0"/>
              <a:t>Sentiment Analysis</a:t>
            </a:r>
          </a:p>
          <a:p>
            <a:r>
              <a:rPr lang="en-US" dirty="0" smtClean="0"/>
              <a:t>Topic Modeling</a:t>
            </a:r>
          </a:p>
          <a:p>
            <a:r>
              <a:rPr lang="en-US" dirty="0" smtClean="0"/>
              <a:t>Twitter Mining with Python3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68C50-7150-4B48-BACA-E77E6D188C88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1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083" y="747298"/>
            <a:ext cx="7200726" cy="1410736"/>
          </a:xfrm>
        </p:spPr>
        <p:txBody>
          <a:bodyPr>
            <a:noAutofit/>
          </a:bodyPr>
          <a:lstStyle/>
          <a:p>
            <a:r>
              <a:rPr lang="en-US" sz="2800" dirty="0" smtClean="0"/>
              <a:t>Example 1: 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Comparing Books (via text) </a:t>
            </a:r>
            <a:br>
              <a:rPr lang="en-US" sz="2800" dirty="0" smtClean="0"/>
            </a:br>
            <a:r>
              <a:rPr lang="en-US" sz="2800" dirty="0" smtClean="0"/>
              <a:t>and Visualizing the Comparisons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8580" indent="0">
              <a:buNone/>
            </a:pPr>
            <a:endParaRPr lang="en-US" dirty="0" smtClean="0"/>
          </a:p>
          <a:p>
            <a:r>
              <a:rPr lang="en-US" dirty="0" smtClean="0"/>
              <a:t>The following slides will show a collection of code that will explore methods for comparing books written by different authors. </a:t>
            </a:r>
          </a:p>
          <a:p>
            <a:r>
              <a:rPr lang="en-US" dirty="0" smtClean="0"/>
              <a:t>This example will use several Python3 Libraries.</a:t>
            </a:r>
          </a:p>
          <a:p>
            <a:r>
              <a:rPr lang="en-US" dirty="0" smtClean="0"/>
              <a:t>This example will include three visualization methods.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91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3 Libraries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815" y="2173147"/>
            <a:ext cx="7948247" cy="3508977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sz="2000" dirty="0"/>
              <a:t>from </a:t>
            </a:r>
            <a:r>
              <a:rPr lang="en-US" sz="2000" dirty="0" err="1"/>
              <a:t>sklearn.feature_extraction.text</a:t>
            </a:r>
            <a:r>
              <a:rPr lang="en-US" sz="2000" dirty="0"/>
              <a:t> import </a:t>
            </a:r>
            <a:r>
              <a:rPr lang="en-US" sz="2000" dirty="0" err="1"/>
              <a:t>CountVectorizer</a:t>
            </a:r>
            <a:endParaRPr lang="en-US" sz="2000" dirty="0"/>
          </a:p>
          <a:p>
            <a:pPr marL="68580" indent="0">
              <a:buNone/>
            </a:pPr>
            <a:r>
              <a:rPr lang="en-US" sz="2000" dirty="0"/>
              <a:t>import numpy as </a:t>
            </a:r>
            <a:r>
              <a:rPr lang="en-US" sz="2000" dirty="0" err="1"/>
              <a:t>np</a:t>
            </a:r>
            <a:endParaRPr lang="en-US" sz="2000" dirty="0"/>
          </a:p>
          <a:p>
            <a:pPr marL="68580" indent="0">
              <a:buNone/>
            </a:pPr>
            <a:r>
              <a:rPr lang="en-US" sz="2000" dirty="0"/>
              <a:t>import pandas as </a:t>
            </a:r>
            <a:r>
              <a:rPr lang="en-US" sz="2000" dirty="0" err="1"/>
              <a:t>pd</a:t>
            </a:r>
            <a:endParaRPr lang="en-US" sz="2000" dirty="0"/>
          </a:p>
          <a:p>
            <a:pPr marL="68580" indent="0">
              <a:buNone/>
            </a:pPr>
            <a:r>
              <a:rPr lang="en-US" sz="2000" dirty="0"/>
              <a:t>from </a:t>
            </a:r>
            <a:r>
              <a:rPr lang="en-US" sz="2000" dirty="0" err="1"/>
              <a:t>sklearn.metrics.pairwise</a:t>
            </a:r>
            <a:r>
              <a:rPr lang="en-US" sz="2000" dirty="0"/>
              <a:t> import </a:t>
            </a:r>
            <a:r>
              <a:rPr lang="en-US" sz="2000" dirty="0" err="1"/>
              <a:t>euclidean_distances</a:t>
            </a:r>
            <a:endParaRPr lang="en-US" sz="2000" dirty="0"/>
          </a:p>
          <a:p>
            <a:pPr marL="68580" indent="0">
              <a:buNone/>
            </a:pPr>
            <a:r>
              <a:rPr lang="en-US" sz="2000" dirty="0"/>
              <a:t>from </a:t>
            </a:r>
            <a:r>
              <a:rPr lang="en-US" sz="2000" dirty="0" err="1"/>
              <a:t>sklearn.metrics.pairwise</a:t>
            </a:r>
            <a:r>
              <a:rPr lang="en-US" sz="2000" dirty="0"/>
              <a:t> import </a:t>
            </a:r>
            <a:r>
              <a:rPr lang="en-US" sz="2000" dirty="0" err="1"/>
              <a:t>cosine_similarity</a:t>
            </a:r>
            <a:endParaRPr lang="en-US" sz="2000" dirty="0"/>
          </a:p>
          <a:p>
            <a:pPr marL="68580" indent="0">
              <a:buNone/>
            </a:pPr>
            <a:r>
              <a:rPr lang="en-US" sz="2000" dirty="0"/>
              <a:t>import </a:t>
            </a:r>
            <a:r>
              <a:rPr lang="en-US" sz="2000" dirty="0" err="1"/>
              <a:t>matplotlib.pyplot</a:t>
            </a:r>
            <a:r>
              <a:rPr lang="en-US" sz="2000" dirty="0"/>
              <a:t> as </a:t>
            </a:r>
            <a:r>
              <a:rPr lang="en-US" sz="2000" dirty="0" err="1"/>
              <a:t>plt</a:t>
            </a:r>
            <a:endParaRPr lang="en-US" sz="2000" dirty="0"/>
          </a:p>
          <a:p>
            <a:pPr marL="68580" indent="0">
              <a:buNone/>
            </a:pPr>
            <a:r>
              <a:rPr lang="en-US" sz="2000" dirty="0"/>
              <a:t>from </a:t>
            </a:r>
            <a:r>
              <a:rPr lang="en-US" sz="2000" dirty="0" err="1"/>
              <a:t>sklearn.manifold</a:t>
            </a:r>
            <a:r>
              <a:rPr lang="en-US" sz="2000" dirty="0"/>
              <a:t> import MDS</a:t>
            </a:r>
          </a:p>
          <a:p>
            <a:pPr marL="68580" indent="0">
              <a:buNone/>
            </a:pPr>
            <a:r>
              <a:rPr lang="en-US" sz="2000" dirty="0"/>
              <a:t>from mpl_toolkits.mplot3d import Axes3D</a:t>
            </a:r>
          </a:p>
          <a:p>
            <a:pPr marL="68580" indent="0">
              <a:buNone/>
            </a:pPr>
            <a:r>
              <a:rPr lang="en-US" sz="2000" dirty="0"/>
              <a:t>from </a:t>
            </a:r>
            <a:r>
              <a:rPr lang="en-US" sz="2000" dirty="0" err="1"/>
              <a:t>scipy.cluster.hierarchy</a:t>
            </a:r>
            <a:r>
              <a:rPr lang="en-US" sz="2000" dirty="0"/>
              <a:t> import ward, </a:t>
            </a:r>
            <a:r>
              <a:rPr lang="en-US" sz="2000" dirty="0" err="1"/>
              <a:t>dendrogram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505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83905"/>
          </a:xfrm>
        </p:spPr>
        <p:txBody>
          <a:bodyPr>
            <a:normAutofit/>
          </a:bodyPr>
          <a:lstStyle/>
          <a:p>
            <a:r>
              <a:rPr lang="en-US" dirty="0" smtClean="0"/>
              <a:t>Getting 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262" y="2323652"/>
            <a:ext cx="7772400" cy="3948194"/>
          </a:xfrm>
        </p:spPr>
        <p:txBody>
          <a:bodyPr>
            <a:normAutofit fontScale="85000" lnSpcReduction="20000"/>
          </a:bodyPr>
          <a:lstStyle/>
          <a:p>
            <a:pPr marL="68580" indent="0">
              <a:buNone/>
            </a:pPr>
            <a:r>
              <a:rPr lang="en-US" dirty="0" smtClean="0"/>
              <a:t>For this example-set, I will use British books. 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 smtClean="0"/>
              <a:t>Here is the list of books I use: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/>
              <a:t>filenames = </a:t>
            </a:r>
            <a:r>
              <a:rPr lang="en-US" dirty="0" smtClean="0"/>
              <a:t>[</a:t>
            </a:r>
          </a:p>
          <a:p>
            <a:pPr marL="68580" indent="0">
              <a:buNone/>
            </a:pPr>
            <a:r>
              <a:rPr lang="en-US" dirty="0" smtClean="0"/>
              <a:t>'../</a:t>
            </a:r>
            <a:r>
              <a:rPr lang="en-US" dirty="0"/>
              <a:t>DATA/</a:t>
            </a:r>
            <a:r>
              <a:rPr lang="en-US" b="1" dirty="0"/>
              <a:t>Austen_Emma</a:t>
            </a:r>
            <a:r>
              <a:rPr lang="en-US" dirty="0"/>
              <a:t>.txt', '../DATA/</a:t>
            </a:r>
            <a:r>
              <a:rPr lang="en-US" b="1" dirty="0"/>
              <a:t>Austen_Pride</a:t>
            </a:r>
            <a:r>
              <a:rPr lang="en-US" dirty="0"/>
              <a:t>.txt', </a:t>
            </a:r>
          </a:p>
          <a:p>
            <a:pPr marL="68580" indent="0">
              <a:buNone/>
            </a:pPr>
            <a:r>
              <a:rPr lang="en-US" dirty="0" smtClean="0"/>
              <a:t>'../</a:t>
            </a:r>
            <a:r>
              <a:rPr lang="en-US" dirty="0"/>
              <a:t>DATA/</a:t>
            </a:r>
            <a:r>
              <a:rPr lang="en-US" b="1" dirty="0"/>
              <a:t>Austen_Sense</a:t>
            </a:r>
            <a:r>
              <a:rPr lang="en-US" dirty="0"/>
              <a:t>.txt', '../DATA/</a:t>
            </a:r>
            <a:r>
              <a:rPr lang="en-US" b="1" dirty="0"/>
              <a:t>CBronte_Jane</a:t>
            </a:r>
            <a:r>
              <a:rPr lang="en-US" dirty="0"/>
              <a:t>.txt',</a:t>
            </a:r>
          </a:p>
          <a:p>
            <a:pPr marL="68580" indent="0">
              <a:buNone/>
            </a:pPr>
            <a:r>
              <a:rPr lang="en-US" dirty="0" smtClean="0"/>
              <a:t>'../</a:t>
            </a:r>
            <a:r>
              <a:rPr lang="en-US" dirty="0"/>
              <a:t>DATA/</a:t>
            </a:r>
            <a:r>
              <a:rPr lang="en-US" b="1" dirty="0"/>
              <a:t>CBronte_Professor</a:t>
            </a:r>
            <a:r>
              <a:rPr lang="en-US" dirty="0"/>
              <a:t>.txt', '../DATA/</a:t>
            </a:r>
            <a:r>
              <a:rPr lang="en-US" b="1" dirty="0"/>
              <a:t>Dickens_Bleak</a:t>
            </a:r>
            <a:r>
              <a:rPr lang="en-US" dirty="0"/>
              <a:t>.txt</a:t>
            </a:r>
            <a:r>
              <a:rPr lang="en-US" dirty="0" smtClean="0"/>
              <a:t>',</a:t>
            </a:r>
          </a:p>
          <a:p>
            <a:pPr marL="68580" indent="0">
              <a:buNone/>
            </a:pPr>
            <a:r>
              <a:rPr lang="en-US" dirty="0" smtClean="0"/>
              <a:t>'../</a:t>
            </a:r>
            <a:r>
              <a:rPr lang="en-US" dirty="0"/>
              <a:t>DATA/</a:t>
            </a:r>
            <a:r>
              <a:rPr lang="en-US" b="1" dirty="0"/>
              <a:t>Dickens_David</a:t>
            </a:r>
            <a:r>
              <a:rPr lang="en-US" dirty="0"/>
              <a:t>.txt', '../</a:t>
            </a:r>
            <a:r>
              <a:rPr lang="en-US" dirty="0" smtClean="0"/>
              <a:t>DATA/</a:t>
            </a:r>
            <a:r>
              <a:rPr lang="en-US" b="1" dirty="0" smtClean="0"/>
              <a:t>Dickens_Hard</a:t>
            </a:r>
            <a:r>
              <a:rPr lang="en-US" dirty="0" smtClean="0"/>
              <a:t>.txt‘</a:t>
            </a:r>
          </a:p>
          <a:p>
            <a:pPr marL="68580" indent="0">
              <a:buNone/>
            </a:pPr>
            <a:r>
              <a:rPr lang="en-US" dirty="0" smtClean="0"/>
              <a:t>]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b="1" dirty="0" smtClean="0"/>
              <a:t>You can download this data from here:</a:t>
            </a:r>
          </a:p>
          <a:p>
            <a:pPr marL="68580" indent="0">
              <a:buNone/>
            </a:pPr>
            <a:r>
              <a:rPr lang="en-US" dirty="0"/>
              <a:t>https://de.dariah.eu/tatom/datasets.html#datasets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1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183" y="722864"/>
            <a:ext cx="7024744" cy="1143000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Vectorize</a:t>
            </a:r>
            <a:r>
              <a:rPr lang="en-US" sz="3200" dirty="0" smtClean="0"/>
              <a:t> and Convert to Various Data Structures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093" y="2001594"/>
            <a:ext cx="7432430" cy="2933822"/>
          </a:xfrm>
        </p:spPr>
        <p:txBody>
          <a:bodyPr>
            <a:normAutofit fontScale="92500" lnSpcReduction="20000"/>
          </a:bodyPr>
          <a:lstStyle/>
          <a:p>
            <a:pPr marL="68580" indent="0">
              <a:buNone/>
            </a:pPr>
            <a:r>
              <a:rPr lang="en-US" b="1" dirty="0" err="1"/>
              <a:t>vectorizer</a:t>
            </a:r>
            <a:r>
              <a:rPr lang="en-US" b="1" dirty="0"/>
              <a:t> = </a:t>
            </a:r>
            <a:r>
              <a:rPr lang="en-US" b="1" dirty="0" err="1"/>
              <a:t>CountVectorizer</a:t>
            </a:r>
            <a:r>
              <a:rPr lang="en-US" b="1" dirty="0"/>
              <a:t>(input='filename')</a:t>
            </a:r>
          </a:p>
          <a:p>
            <a:pPr marL="68580" indent="0">
              <a:buNone/>
            </a:pPr>
            <a:r>
              <a:rPr lang="en-US" i="1" dirty="0"/>
              <a:t>#Using input='filename' means that </a:t>
            </a:r>
            <a:r>
              <a:rPr lang="en-US" i="1" dirty="0" err="1"/>
              <a:t>fit_transform</a:t>
            </a:r>
            <a:r>
              <a:rPr lang="en-US" i="1" dirty="0"/>
              <a:t> will</a:t>
            </a:r>
          </a:p>
          <a:p>
            <a:pPr marL="68580" indent="0">
              <a:buNone/>
            </a:pPr>
            <a:r>
              <a:rPr lang="en-US" i="1" dirty="0"/>
              <a:t>#expect a list of file names</a:t>
            </a:r>
          </a:p>
          <a:p>
            <a:pPr marL="68580" indent="0">
              <a:buNone/>
            </a:pPr>
            <a:r>
              <a:rPr lang="en-US" i="1" dirty="0"/>
              <a:t>#</a:t>
            </a:r>
            <a:r>
              <a:rPr lang="en-US" i="1" dirty="0" err="1"/>
              <a:t>dtm</a:t>
            </a:r>
            <a:r>
              <a:rPr lang="en-US" i="1" dirty="0"/>
              <a:t> is document term </a:t>
            </a:r>
            <a:r>
              <a:rPr lang="en-US" i="1" dirty="0" smtClean="0"/>
              <a:t>matrix (a sparse matrix)</a:t>
            </a:r>
          </a:p>
          <a:p>
            <a:pPr marL="68580" indent="0">
              <a:buNone/>
            </a:pPr>
            <a:r>
              <a:rPr lang="en-US" b="1" dirty="0" err="1" smtClean="0"/>
              <a:t>dtm</a:t>
            </a:r>
            <a:r>
              <a:rPr lang="en-US" b="1" dirty="0" smtClean="0"/>
              <a:t> </a:t>
            </a:r>
            <a:r>
              <a:rPr lang="en-US" b="1" dirty="0"/>
              <a:t>= </a:t>
            </a:r>
            <a:r>
              <a:rPr lang="en-US" b="1" dirty="0" err="1"/>
              <a:t>vectorizer.fit_transform</a:t>
            </a:r>
            <a:r>
              <a:rPr lang="en-US" b="1" dirty="0"/>
              <a:t>(filenames) </a:t>
            </a:r>
            <a:r>
              <a:rPr lang="en-US" b="1" dirty="0" smtClean="0"/>
              <a:t>print(type(</a:t>
            </a:r>
            <a:r>
              <a:rPr lang="en-US" b="1" dirty="0" err="1" smtClean="0"/>
              <a:t>dtm</a:t>
            </a:r>
            <a:r>
              <a:rPr lang="en-US" b="1" dirty="0"/>
              <a:t>))</a:t>
            </a:r>
          </a:p>
          <a:p>
            <a:pPr marL="68580" indent="0">
              <a:buNone/>
            </a:pPr>
            <a:r>
              <a:rPr lang="en-US" dirty="0"/>
              <a:t>#vocab is a vocabulary </a:t>
            </a:r>
            <a:r>
              <a:rPr lang="en-US" dirty="0" smtClean="0"/>
              <a:t>list of each word that appears</a:t>
            </a:r>
            <a:endParaRPr lang="en-US" dirty="0"/>
          </a:p>
          <a:p>
            <a:pPr marL="68580" indent="0">
              <a:buNone/>
            </a:pPr>
            <a:r>
              <a:rPr lang="en-US" b="1" dirty="0"/>
              <a:t>vocab = </a:t>
            </a:r>
            <a:r>
              <a:rPr lang="en-US" b="1" dirty="0" err="1"/>
              <a:t>vectorizer.get_feature_names</a:t>
            </a:r>
            <a:r>
              <a:rPr lang="en-US" b="1" dirty="0"/>
              <a:t>()  </a:t>
            </a:r>
            <a:r>
              <a:rPr lang="en-US" i="1" dirty="0"/>
              <a:t># change to a list</a:t>
            </a:r>
          </a:p>
          <a:p>
            <a:pPr marL="68580" indent="0">
              <a:buNone/>
            </a:pPr>
            <a:r>
              <a:rPr lang="en-US" b="1" dirty="0" err="1"/>
              <a:t>dtm</a:t>
            </a:r>
            <a:r>
              <a:rPr lang="en-US" b="1" dirty="0"/>
              <a:t> = </a:t>
            </a:r>
            <a:r>
              <a:rPr lang="en-US" b="1" dirty="0" err="1"/>
              <a:t>dtm.toarray</a:t>
            </a:r>
            <a:r>
              <a:rPr lang="en-US" b="1" dirty="0"/>
              <a:t>() </a:t>
            </a:r>
            <a:r>
              <a:rPr lang="en-US" dirty="0"/>
              <a:t> </a:t>
            </a:r>
            <a:r>
              <a:rPr lang="en-US" i="1" dirty="0"/>
              <a:t># convert to a regular array</a:t>
            </a:r>
          </a:p>
          <a:p>
            <a:pPr marL="68580" indent="0">
              <a:buNone/>
            </a:pPr>
            <a:r>
              <a:rPr lang="en-US" b="1" dirty="0"/>
              <a:t>print(list(vocab)[500:550])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465" y="5041508"/>
            <a:ext cx="6306781" cy="16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291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8351" y="898710"/>
            <a:ext cx="7024744" cy="801136"/>
          </a:xfrm>
        </p:spPr>
        <p:txBody>
          <a:bodyPr/>
          <a:lstStyle/>
          <a:p>
            <a:r>
              <a:rPr lang="en-US" dirty="0" smtClean="0"/>
              <a:t>Counting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370" y="2243401"/>
            <a:ext cx="8253046" cy="3508977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sz="1800" dirty="0"/>
              <a:t>##Ways to count the word "house" in Emma (file 0 in the list of files)</a:t>
            </a:r>
          </a:p>
          <a:p>
            <a:pPr marL="68580" indent="0">
              <a:buNone/>
            </a:pPr>
            <a:r>
              <a:rPr lang="en-US" sz="1800" b="1" dirty="0" err="1"/>
              <a:t>house_idx</a:t>
            </a:r>
            <a:r>
              <a:rPr lang="en-US" sz="1800" b="1" dirty="0"/>
              <a:t> = list(vocab).index('house') </a:t>
            </a:r>
            <a:r>
              <a:rPr lang="en-US" sz="1800" i="1" dirty="0">
                <a:solidFill>
                  <a:schemeClr val="accent6">
                    <a:lumMod val="75000"/>
                  </a:schemeClr>
                </a:solidFill>
              </a:rPr>
              <a:t>#index of "house" </a:t>
            </a:r>
            <a:r>
              <a:rPr lang="en-US" sz="1800" b="1" dirty="0" smtClean="0"/>
              <a:t>print(</a:t>
            </a:r>
            <a:r>
              <a:rPr lang="en-US" sz="1800" b="1" dirty="0" err="1" smtClean="0"/>
              <a:t>house_idx</a:t>
            </a:r>
            <a:r>
              <a:rPr lang="en-US" sz="1800" b="1" dirty="0"/>
              <a:t>)</a:t>
            </a:r>
          </a:p>
          <a:p>
            <a:pPr marL="68580" indent="0">
              <a:buNone/>
            </a:pPr>
            <a:r>
              <a:rPr lang="en-US" sz="1800" b="1" dirty="0"/>
              <a:t>print(</a:t>
            </a:r>
            <a:r>
              <a:rPr lang="en-US" sz="1800" b="1" dirty="0" err="1"/>
              <a:t>dtm</a:t>
            </a:r>
            <a:r>
              <a:rPr lang="en-US" sz="1800" b="1" dirty="0"/>
              <a:t>[0, </a:t>
            </a:r>
            <a:r>
              <a:rPr lang="en-US" sz="1800" b="1" dirty="0" err="1"/>
              <a:t>house_idx</a:t>
            </a:r>
            <a:r>
              <a:rPr lang="en-US" sz="1800" b="1" dirty="0"/>
              <a:t>]) </a:t>
            </a:r>
            <a:endParaRPr lang="en-US" sz="1800" b="1" dirty="0" smtClean="0"/>
          </a:p>
          <a:p>
            <a:pPr marL="68580" indent="0">
              <a:buNone/>
            </a:pPr>
            <a:r>
              <a:rPr lang="en-US" sz="1800" dirty="0" smtClean="0"/>
              <a:t>#There are 95 occurrences of “house” in </a:t>
            </a:r>
            <a:r>
              <a:rPr lang="en-US" sz="1800" dirty="0"/>
              <a:t>Emma</a:t>
            </a:r>
          </a:p>
          <a:p>
            <a:pPr marL="68580" indent="0">
              <a:buNone/>
            </a:pPr>
            <a:r>
              <a:rPr lang="en-US" sz="1800" dirty="0"/>
              <a:t>#Counting "house" in </a:t>
            </a:r>
            <a:r>
              <a:rPr lang="en-US" sz="1800" dirty="0" smtClean="0"/>
              <a:t>Pride and Prejudice (107 in Pride)</a:t>
            </a:r>
            <a:endParaRPr lang="en-US" sz="1800" dirty="0"/>
          </a:p>
          <a:p>
            <a:pPr marL="68580" indent="0">
              <a:buNone/>
            </a:pPr>
            <a:r>
              <a:rPr lang="en-US" sz="1800" b="1" dirty="0"/>
              <a:t>print(</a:t>
            </a:r>
            <a:r>
              <a:rPr lang="en-US" sz="1800" b="1" dirty="0" err="1"/>
              <a:t>dtm</a:t>
            </a:r>
            <a:r>
              <a:rPr lang="en-US" sz="1800" b="1" dirty="0"/>
              <a:t>[1,house_idx]) </a:t>
            </a:r>
            <a:endParaRPr lang="en-US" sz="1800" b="1" dirty="0" smtClean="0"/>
          </a:p>
          <a:p>
            <a:pPr marL="68580" indent="0">
              <a:buNone/>
            </a:pPr>
            <a:r>
              <a:rPr lang="en-US" sz="1800" b="1" dirty="0" smtClean="0"/>
              <a:t>print(list(vocab)[</a:t>
            </a:r>
            <a:r>
              <a:rPr lang="en-US" sz="1800" b="1" dirty="0" err="1" smtClean="0"/>
              <a:t>house_idx</a:t>
            </a:r>
            <a:r>
              <a:rPr lang="en-US" sz="1800" b="1" dirty="0" smtClean="0"/>
              <a:t>]) #this will print “house” </a:t>
            </a:r>
          </a:p>
          <a:p>
            <a:pPr marL="68580" indent="0">
              <a:buNone/>
            </a:pPr>
            <a:r>
              <a:rPr lang="en-US" sz="1800" b="1" dirty="0" smtClean="0"/>
              <a:t>print(</a:t>
            </a:r>
            <a:r>
              <a:rPr lang="en-US" sz="1800" b="1" dirty="0" err="1" smtClean="0"/>
              <a:t>dtm</a:t>
            </a:r>
            <a:r>
              <a:rPr lang="en-US" sz="1800" b="1" dirty="0"/>
              <a:t>)</a:t>
            </a:r>
            <a:r>
              <a:rPr lang="en-US" sz="1800" dirty="0"/>
              <a:t> #prints the </a:t>
            </a:r>
            <a:r>
              <a:rPr lang="en-US" sz="1800" i="1" dirty="0">
                <a:solidFill>
                  <a:schemeClr val="accent6">
                    <a:lumMod val="75000"/>
                  </a:schemeClr>
                </a:solidFill>
              </a:rPr>
              <a:t>doc term matrix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7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567" y="485336"/>
            <a:ext cx="7024744" cy="750781"/>
          </a:xfrm>
        </p:spPr>
        <p:txBody>
          <a:bodyPr/>
          <a:lstStyle/>
          <a:p>
            <a:r>
              <a:rPr lang="en-US" dirty="0" smtClean="0"/>
              <a:t>Create a word count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370" y="1174176"/>
            <a:ext cx="7948246" cy="4736122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sz="1400" dirty="0"/>
              <a:t>##Create a table of word counts to compare Emma and Pride and Prejudice</a:t>
            </a:r>
          </a:p>
          <a:p>
            <a:pPr marL="68580" indent="0">
              <a:buNone/>
            </a:pPr>
            <a:r>
              <a:rPr lang="en-US" sz="1400" dirty="0"/>
              <a:t>columns=["</a:t>
            </a:r>
            <a:r>
              <a:rPr lang="en-US" sz="1400" dirty="0" err="1"/>
              <a:t>BookName</a:t>
            </a:r>
            <a:r>
              <a:rPr lang="en-US" sz="1400" dirty="0"/>
              <a:t>", "</a:t>
            </a:r>
            <a:r>
              <a:rPr lang="en-US" sz="1400" dirty="0" err="1"/>
              <a:t>house","and","almost</a:t>
            </a:r>
            <a:r>
              <a:rPr lang="en-US" sz="1400" dirty="0"/>
              <a:t>"]</a:t>
            </a:r>
          </a:p>
          <a:p>
            <a:pPr marL="68580" indent="0">
              <a:buNone/>
            </a:pPr>
            <a:r>
              <a:rPr lang="en-US" sz="1400" dirty="0" err="1"/>
              <a:t>MyList</a:t>
            </a:r>
            <a:r>
              <a:rPr lang="en-US" sz="1400" dirty="0"/>
              <a:t>=["Emma"]</a:t>
            </a:r>
          </a:p>
          <a:p>
            <a:pPr marL="68580" indent="0">
              <a:buNone/>
            </a:pPr>
            <a:r>
              <a:rPr lang="en-US" sz="1400" dirty="0"/>
              <a:t>MyList2=["Pride"]</a:t>
            </a:r>
          </a:p>
          <a:p>
            <a:pPr marL="68580" indent="0">
              <a:buNone/>
            </a:pPr>
            <a:r>
              <a:rPr lang="en-US" sz="1400" dirty="0"/>
              <a:t>MyList3=["Sense"]</a:t>
            </a:r>
          </a:p>
          <a:p>
            <a:pPr marL="68580" indent="0">
              <a:buNone/>
            </a:pPr>
            <a:r>
              <a:rPr lang="en-US" sz="1400" dirty="0"/>
              <a:t>for </a:t>
            </a:r>
            <a:r>
              <a:rPr lang="en-US" sz="1400" dirty="0" err="1"/>
              <a:t>someword</a:t>
            </a:r>
            <a:r>
              <a:rPr lang="en-US" sz="1400" dirty="0"/>
              <a:t> in ["</a:t>
            </a:r>
            <a:r>
              <a:rPr lang="en-US" sz="1400" dirty="0" err="1"/>
              <a:t>house","and</a:t>
            </a:r>
            <a:r>
              <a:rPr lang="en-US" sz="1400" dirty="0"/>
              <a:t>", "almost"]:</a:t>
            </a:r>
          </a:p>
          <a:p>
            <a:pPr marL="6858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EmmaWord</a:t>
            </a:r>
            <a:r>
              <a:rPr lang="en-US" sz="1400" dirty="0"/>
              <a:t> = (</a:t>
            </a:r>
            <a:r>
              <a:rPr lang="en-US" sz="1400" dirty="0" err="1"/>
              <a:t>dtm</a:t>
            </a:r>
            <a:r>
              <a:rPr lang="en-US" sz="1400" dirty="0"/>
              <a:t>[0, list(vocab).index(</a:t>
            </a:r>
            <a:r>
              <a:rPr lang="en-US" sz="1400" dirty="0" err="1"/>
              <a:t>someword</a:t>
            </a:r>
            <a:r>
              <a:rPr lang="en-US" sz="1400" dirty="0"/>
              <a:t>)])</a:t>
            </a:r>
          </a:p>
          <a:p>
            <a:pPr marL="6858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MyList.append</a:t>
            </a:r>
            <a:r>
              <a:rPr lang="en-US" sz="1400" dirty="0"/>
              <a:t>(</a:t>
            </a:r>
            <a:r>
              <a:rPr lang="en-US" sz="1400" dirty="0" err="1"/>
              <a:t>EmmaWord</a:t>
            </a:r>
            <a:r>
              <a:rPr lang="en-US" sz="1400" dirty="0"/>
              <a:t>)</a:t>
            </a:r>
          </a:p>
          <a:p>
            <a:pPr marL="6858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PrideWord</a:t>
            </a:r>
            <a:r>
              <a:rPr lang="en-US" sz="1400" dirty="0"/>
              <a:t> = (</a:t>
            </a:r>
            <a:r>
              <a:rPr lang="en-US" sz="1400" dirty="0" err="1"/>
              <a:t>dtm</a:t>
            </a:r>
            <a:r>
              <a:rPr lang="en-US" sz="1400" dirty="0"/>
              <a:t>[1, list(vocab).index(</a:t>
            </a:r>
            <a:r>
              <a:rPr lang="en-US" sz="1400" dirty="0" err="1"/>
              <a:t>someword</a:t>
            </a:r>
            <a:r>
              <a:rPr lang="en-US" sz="1400" dirty="0"/>
              <a:t>)])</a:t>
            </a:r>
          </a:p>
          <a:p>
            <a:pPr marL="68580" indent="0">
              <a:buNone/>
            </a:pPr>
            <a:r>
              <a:rPr lang="en-US" sz="1400" dirty="0"/>
              <a:t>    MyList2.append(</a:t>
            </a:r>
            <a:r>
              <a:rPr lang="en-US" sz="1400" dirty="0" err="1"/>
              <a:t>PrideWord</a:t>
            </a:r>
            <a:r>
              <a:rPr lang="en-US" sz="1400" dirty="0"/>
              <a:t>)</a:t>
            </a:r>
          </a:p>
          <a:p>
            <a:pPr marL="68580" indent="0">
              <a:buNone/>
            </a:pPr>
            <a:r>
              <a:rPr lang="en-US" sz="1400" dirty="0"/>
              <a:t>    </a:t>
            </a:r>
            <a:r>
              <a:rPr lang="en-US" sz="1400" dirty="0" err="1"/>
              <a:t>SenseWord</a:t>
            </a:r>
            <a:r>
              <a:rPr lang="en-US" sz="1400" dirty="0"/>
              <a:t> = (</a:t>
            </a:r>
            <a:r>
              <a:rPr lang="en-US" sz="1400" dirty="0" err="1"/>
              <a:t>dtm</a:t>
            </a:r>
            <a:r>
              <a:rPr lang="en-US" sz="1400" dirty="0"/>
              <a:t>[2, list(vocab).index(</a:t>
            </a:r>
            <a:r>
              <a:rPr lang="en-US" sz="1400" dirty="0" err="1"/>
              <a:t>someword</a:t>
            </a:r>
            <a:r>
              <a:rPr lang="en-US" sz="1400" dirty="0"/>
              <a:t>)])</a:t>
            </a:r>
          </a:p>
          <a:p>
            <a:pPr marL="68580" indent="0">
              <a:buNone/>
            </a:pPr>
            <a:r>
              <a:rPr lang="en-US" sz="1400" dirty="0"/>
              <a:t>    MyList3.append(</a:t>
            </a:r>
            <a:r>
              <a:rPr lang="en-US" sz="1400" dirty="0" err="1"/>
              <a:t>SenseWord</a:t>
            </a:r>
            <a:r>
              <a:rPr lang="en-US" sz="1400" dirty="0" smtClean="0"/>
              <a:t>)</a:t>
            </a:r>
            <a:endParaRPr lang="en-US" sz="1400" dirty="0"/>
          </a:p>
          <a:p>
            <a:pPr marL="68580" indent="0">
              <a:buNone/>
            </a:pPr>
            <a:r>
              <a:rPr lang="en-US" sz="1400" dirty="0"/>
              <a:t>#print(</a:t>
            </a:r>
            <a:r>
              <a:rPr lang="en-US" sz="1400" dirty="0" err="1"/>
              <a:t>MyList</a:t>
            </a:r>
            <a:r>
              <a:rPr lang="en-US" sz="1400" dirty="0"/>
              <a:t>)</a:t>
            </a:r>
          </a:p>
          <a:p>
            <a:pPr marL="68580" indent="0">
              <a:buNone/>
            </a:pPr>
            <a:r>
              <a:rPr lang="en-US" sz="1400" dirty="0"/>
              <a:t>#print(MyList2</a:t>
            </a:r>
            <a:r>
              <a:rPr lang="en-US" sz="1400" dirty="0" smtClean="0"/>
              <a:t>)</a:t>
            </a:r>
            <a:endParaRPr lang="en-US" sz="1400" dirty="0"/>
          </a:p>
          <a:p>
            <a:pPr marL="68580" indent="0">
              <a:buNone/>
            </a:pPr>
            <a:r>
              <a:rPr lang="en-US" sz="1400" dirty="0"/>
              <a:t>df2=</a:t>
            </a:r>
            <a:r>
              <a:rPr lang="en-US" sz="1400" dirty="0" err="1"/>
              <a:t>pd.DataFrame</a:t>
            </a:r>
            <a:r>
              <a:rPr lang="en-US" sz="1400" dirty="0"/>
              <a:t>([columns, MyList,MyList2, MyList3])   </a:t>
            </a:r>
          </a:p>
          <a:p>
            <a:pPr marL="68580" indent="0">
              <a:buNone/>
            </a:pPr>
            <a:r>
              <a:rPr lang="en-US" sz="1400" dirty="0"/>
              <a:t>print(df2)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017" y="5256042"/>
            <a:ext cx="5119983" cy="160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42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Measuring the “distance” between documents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25780" indent="-457200">
              <a:buAutoNum type="arabicParenR"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Euclidean distance</a:t>
            </a:r>
          </a:p>
          <a:p>
            <a:pPr marL="525780" indent="-457200">
              <a:buAutoNum type="arabicParenR"/>
            </a:pP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Cosine Similarity</a:t>
            </a:r>
          </a:p>
          <a:p>
            <a:pPr marL="68580" indent="0">
              <a:buNone/>
            </a:pPr>
            <a:r>
              <a:rPr lang="en-US" dirty="0" smtClean="0"/>
              <a:t> - The </a:t>
            </a:r>
            <a:r>
              <a:rPr lang="en-US" b="1" dirty="0"/>
              <a:t>cosine similarity </a:t>
            </a:r>
            <a:r>
              <a:rPr lang="en-US" dirty="0"/>
              <a:t>between two vectors (or two documents on the Vector Space) is a measure that calculates the cosine of the angle between them. </a:t>
            </a:r>
            <a:endParaRPr lang="en-US" dirty="0" smtClean="0"/>
          </a:p>
          <a:p>
            <a:pPr marL="68580" indent="0">
              <a:buNone/>
            </a:pPr>
            <a:r>
              <a:rPr lang="en-US" dirty="0" smtClean="0"/>
              <a:t> - This </a:t>
            </a:r>
            <a:r>
              <a:rPr lang="en-US" dirty="0"/>
              <a:t>metric is a measurement of </a:t>
            </a:r>
            <a:r>
              <a:rPr lang="en-US" b="1" dirty="0"/>
              <a:t>orientation</a:t>
            </a:r>
            <a:r>
              <a:rPr lang="en-US" dirty="0"/>
              <a:t> and not </a:t>
            </a:r>
            <a:r>
              <a:rPr lang="en-US" dirty="0" smtClean="0"/>
              <a:t>magnitude.</a:t>
            </a:r>
          </a:p>
          <a:p>
            <a:pPr marL="68580" indent="0">
              <a:buNone/>
            </a:pPr>
            <a:r>
              <a:rPr lang="en-US" dirty="0" smtClean="0"/>
              <a:t> - It </a:t>
            </a:r>
            <a:r>
              <a:rPr lang="en-US" dirty="0"/>
              <a:t>can be seen as a </a:t>
            </a:r>
            <a:r>
              <a:rPr lang="en-US" b="1" dirty="0"/>
              <a:t>comparison between documents on a normalized space </a:t>
            </a:r>
            <a:r>
              <a:rPr lang="en-US" dirty="0"/>
              <a:t>because we’re not taking into the consideration only the magnitude of each word count (</a:t>
            </a:r>
            <a:r>
              <a:rPr lang="en-US" dirty="0" err="1"/>
              <a:t>tf-idf</a:t>
            </a:r>
            <a:r>
              <a:rPr lang="en-US" dirty="0"/>
              <a:t>) of each document, but the </a:t>
            </a:r>
            <a:r>
              <a:rPr lang="en-US" b="1" dirty="0"/>
              <a:t>angle between the documents.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87954" y="6266383"/>
            <a:ext cx="813581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 smtClean="0"/>
              <a:t>RE: http</a:t>
            </a:r>
            <a:r>
              <a:rPr lang="en-US" sz="1100" dirty="0"/>
              <a:t>://blog.christianperone.com/2013/09/machine-learning-cosine-similarity-for-vector-space-models-part-iii/</a:t>
            </a:r>
          </a:p>
        </p:txBody>
      </p:sp>
    </p:spTree>
    <p:extLst>
      <p:ext uri="{BB962C8B-B14F-4D97-AF65-F5344CB8AC3E}">
        <p14:creationId xmlns:p14="http://schemas.microsoft.com/office/powerpoint/2010/main" val="3148101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906" y="557910"/>
            <a:ext cx="7024744" cy="719074"/>
          </a:xfrm>
        </p:spPr>
        <p:txBody>
          <a:bodyPr/>
          <a:lstStyle/>
          <a:p>
            <a:r>
              <a:rPr lang="en-US" dirty="0" smtClean="0"/>
              <a:t>Distance in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4906" y="1276984"/>
            <a:ext cx="6693741" cy="1266924"/>
          </a:xfrm>
        </p:spPr>
        <p:txBody>
          <a:bodyPr>
            <a:normAutofit fontScale="85000" lnSpcReduction="20000"/>
          </a:bodyPr>
          <a:lstStyle/>
          <a:p>
            <a:pPr marL="68580" indent="0">
              <a:buNone/>
            </a:pPr>
            <a:r>
              <a:rPr lang="en-US" dirty="0" smtClean="0"/>
              <a:t>#</a:t>
            </a:r>
            <a:r>
              <a:rPr lang="en-US" b="1" dirty="0" smtClean="0"/>
              <a:t>Euclidean Distance</a:t>
            </a:r>
          </a:p>
          <a:p>
            <a:pPr marL="68580" indent="0">
              <a:buNone/>
            </a:pPr>
            <a:r>
              <a:rPr lang="en-US" dirty="0" err="1" smtClean="0"/>
              <a:t>dist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err="1"/>
              <a:t>euclidean_distances</a:t>
            </a:r>
            <a:r>
              <a:rPr lang="en-US" dirty="0"/>
              <a:t>(</a:t>
            </a:r>
            <a:r>
              <a:rPr lang="en-US" dirty="0" err="1"/>
              <a:t>dtm</a:t>
            </a:r>
            <a:r>
              <a:rPr lang="en-US" dirty="0"/>
              <a:t>)</a:t>
            </a:r>
          </a:p>
          <a:p>
            <a:pPr marL="68580" indent="0">
              <a:buNone/>
            </a:pPr>
            <a:r>
              <a:rPr lang="en-US" dirty="0"/>
              <a:t>print(</a:t>
            </a:r>
            <a:r>
              <a:rPr lang="en-US" dirty="0" err="1"/>
              <a:t>np.round</a:t>
            </a:r>
            <a:r>
              <a:rPr lang="en-US" dirty="0"/>
              <a:t>(dist,0))  </a:t>
            </a:r>
            <a:endParaRPr lang="en-US" dirty="0" smtClean="0"/>
          </a:p>
          <a:p>
            <a:pPr marL="68580" indent="0">
              <a:buNone/>
            </a:pPr>
            <a:r>
              <a:rPr lang="en-US" dirty="0" smtClean="0"/>
              <a:t>#</a:t>
            </a:r>
            <a:r>
              <a:rPr lang="en-US" dirty="0"/>
              <a:t>The </a:t>
            </a:r>
            <a:r>
              <a:rPr lang="en-US" dirty="0" err="1"/>
              <a:t>dist</a:t>
            </a:r>
            <a:r>
              <a:rPr lang="en-US" dirty="0"/>
              <a:t> between Emma and Pride is 3856</a:t>
            </a:r>
          </a:p>
          <a:p>
            <a:pPr marL="68580" indent="0">
              <a:buNone/>
            </a:pPr>
            <a:endParaRPr lang="en-US" dirty="0" smtClean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 smtClean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 smtClean="0"/>
          </a:p>
          <a:p>
            <a:pPr marL="6858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443" y="2566546"/>
            <a:ext cx="4963141" cy="293539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5477" y="5301170"/>
            <a:ext cx="76855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" indent="0">
              <a:buNone/>
            </a:pPr>
            <a:r>
              <a:rPr lang="en-US" dirty="0"/>
              <a:t>#</a:t>
            </a:r>
            <a:r>
              <a:rPr lang="en-US" b="1" dirty="0"/>
              <a:t>Cosine Similarity</a:t>
            </a:r>
          </a:p>
          <a:p>
            <a:pPr marL="68580" indent="0">
              <a:buNone/>
            </a:pPr>
            <a:r>
              <a:rPr lang="en-US" dirty="0" err="1" smtClean="0"/>
              <a:t>cosdist</a:t>
            </a:r>
            <a:r>
              <a:rPr lang="en-US" dirty="0" smtClean="0"/>
              <a:t> </a:t>
            </a:r>
            <a:r>
              <a:rPr lang="en-US" dirty="0"/>
              <a:t>= 1 - </a:t>
            </a:r>
            <a:r>
              <a:rPr lang="en-US" dirty="0" err="1"/>
              <a:t>cosine_similarity</a:t>
            </a:r>
            <a:r>
              <a:rPr lang="en-US" dirty="0"/>
              <a:t>(</a:t>
            </a:r>
            <a:r>
              <a:rPr lang="en-US" dirty="0" err="1"/>
              <a:t>dtm</a:t>
            </a:r>
            <a:r>
              <a:rPr lang="en-US" dirty="0"/>
              <a:t>)</a:t>
            </a:r>
          </a:p>
          <a:p>
            <a:pPr marL="68580" indent="0">
              <a:buNone/>
            </a:pPr>
            <a:r>
              <a:rPr lang="en-US" dirty="0"/>
              <a:t>print(</a:t>
            </a:r>
            <a:r>
              <a:rPr lang="en-US" dirty="0" err="1"/>
              <a:t>np.round</a:t>
            </a:r>
            <a:r>
              <a:rPr lang="en-US" dirty="0"/>
              <a:t>(cosdist,3))  #</a:t>
            </a:r>
            <a:r>
              <a:rPr lang="en-US" dirty="0" err="1"/>
              <a:t>cos</a:t>
            </a:r>
            <a:r>
              <a:rPr lang="en-US" dirty="0"/>
              <a:t> </a:t>
            </a:r>
            <a:r>
              <a:rPr lang="en-US" dirty="0" err="1"/>
              <a:t>dist</a:t>
            </a:r>
            <a:r>
              <a:rPr lang="en-US" dirty="0"/>
              <a:t> should be .02</a:t>
            </a:r>
          </a:p>
          <a:p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203938" y="4613802"/>
            <a:ext cx="1787838" cy="579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954215" y="2543908"/>
            <a:ext cx="1037561" cy="7100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15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154" y="455698"/>
            <a:ext cx="7482080" cy="1123663"/>
          </a:xfrm>
        </p:spPr>
        <p:txBody>
          <a:bodyPr>
            <a:normAutofit/>
          </a:bodyPr>
          <a:lstStyle/>
          <a:p>
            <a:r>
              <a:rPr lang="en-US" dirty="0" smtClean="0"/>
              <a:t>Visualizing Document Distances</a:t>
            </a:r>
            <a:br>
              <a:rPr lang="en-US" dirty="0" smtClean="0"/>
            </a:br>
            <a:r>
              <a:rPr lang="en-US" dirty="0" smtClean="0"/>
              <a:t>2D Cartesian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154" y="1727485"/>
            <a:ext cx="6777317" cy="3508977"/>
          </a:xfrm>
        </p:spPr>
        <p:txBody>
          <a:bodyPr>
            <a:normAutofit fontScale="55000" lnSpcReduction="20000"/>
          </a:bodyPr>
          <a:lstStyle/>
          <a:p>
            <a:pPr marL="68580" indent="0">
              <a:buNone/>
            </a:pPr>
            <a:r>
              <a:rPr lang="en-US" dirty="0"/>
              <a:t>## This type of visualization is called </a:t>
            </a:r>
            <a:r>
              <a:rPr lang="en-US" b="1" dirty="0"/>
              <a:t>multidimensional scaling (MDS</a:t>
            </a:r>
            <a:r>
              <a:rPr lang="en-US" b="1" dirty="0" smtClean="0"/>
              <a:t>)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 err="1" smtClean="0"/>
              <a:t>mds</a:t>
            </a:r>
            <a:r>
              <a:rPr lang="en-US" dirty="0" smtClean="0"/>
              <a:t> </a:t>
            </a:r>
            <a:r>
              <a:rPr lang="en-US" dirty="0"/>
              <a:t>= MDS(</a:t>
            </a:r>
            <a:r>
              <a:rPr lang="en-US" dirty="0" err="1"/>
              <a:t>n_components</a:t>
            </a:r>
            <a:r>
              <a:rPr lang="en-US" dirty="0"/>
              <a:t>=2, dissimilarity="</a:t>
            </a:r>
            <a:r>
              <a:rPr lang="en-US" dirty="0" err="1"/>
              <a:t>precomputed</a:t>
            </a:r>
            <a:r>
              <a:rPr lang="en-US" dirty="0"/>
              <a:t>", </a:t>
            </a:r>
            <a:r>
              <a:rPr lang="en-US" dirty="0" err="1"/>
              <a:t>random_state</a:t>
            </a:r>
            <a:r>
              <a:rPr lang="en-US" dirty="0"/>
              <a:t>=1)</a:t>
            </a:r>
          </a:p>
          <a:p>
            <a:pPr marL="68580" indent="0">
              <a:buNone/>
            </a:pPr>
            <a:r>
              <a:rPr lang="en-US" dirty="0"/>
              <a:t>## "</a:t>
            </a:r>
            <a:r>
              <a:rPr lang="en-US" dirty="0" err="1"/>
              <a:t>precomputed</a:t>
            </a:r>
            <a:r>
              <a:rPr lang="en-US" dirty="0"/>
              <a:t>" means we will give the </a:t>
            </a:r>
            <a:r>
              <a:rPr lang="en-US" dirty="0" err="1"/>
              <a:t>dist</a:t>
            </a:r>
            <a:r>
              <a:rPr lang="en-US" dirty="0"/>
              <a:t> (as cosine </a:t>
            </a:r>
            <a:r>
              <a:rPr lang="en-US" dirty="0" err="1"/>
              <a:t>sim</a:t>
            </a:r>
            <a:r>
              <a:rPr lang="en-US" dirty="0"/>
              <a:t>)</a:t>
            </a:r>
          </a:p>
          <a:p>
            <a:pPr marL="68580" indent="0">
              <a:buNone/>
            </a:pPr>
            <a:r>
              <a:rPr lang="en-US" dirty="0" err="1"/>
              <a:t>pos</a:t>
            </a:r>
            <a:r>
              <a:rPr lang="en-US" dirty="0"/>
              <a:t> = </a:t>
            </a:r>
            <a:r>
              <a:rPr lang="en-US" dirty="0" err="1"/>
              <a:t>mds.fit_transform</a:t>
            </a:r>
            <a:r>
              <a:rPr lang="en-US" dirty="0"/>
              <a:t>(</a:t>
            </a:r>
            <a:r>
              <a:rPr lang="en-US" dirty="0" err="1"/>
              <a:t>cosdist</a:t>
            </a:r>
            <a:r>
              <a:rPr lang="en-US" dirty="0"/>
              <a:t>)  # shape (</a:t>
            </a:r>
            <a:r>
              <a:rPr lang="en-US" dirty="0" err="1"/>
              <a:t>n_components</a:t>
            </a:r>
            <a:r>
              <a:rPr lang="en-US" dirty="0"/>
              <a:t>, </a:t>
            </a:r>
            <a:r>
              <a:rPr lang="en-US" dirty="0" err="1"/>
              <a:t>n_samples</a:t>
            </a:r>
            <a:r>
              <a:rPr lang="en-US" dirty="0"/>
              <a:t>)</a:t>
            </a:r>
          </a:p>
          <a:p>
            <a:pPr marL="68580" indent="0">
              <a:buNone/>
            </a:pPr>
            <a:r>
              <a:rPr lang="en-US" dirty="0" err="1"/>
              <a:t>xs</a:t>
            </a:r>
            <a:r>
              <a:rPr lang="en-US" dirty="0"/>
              <a:t>, </a:t>
            </a:r>
            <a:r>
              <a:rPr lang="en-US" dirty="0" err="1"/>
              <a:t>ys</a:t>
            </a:r>
            <a:r>
              <a:rPr lang="en-US" dirty="0"/>
              <a:t> = </a:t>
            </a:r>
            <a:r>
              <a:rPr lang="en-US" dirty="0" err="1"/>
              <a:t>pos</a:t>
            </a:r>
            <a:r>
              <a:rPr lang="en-US" dirty="0"/>
              <a:t>[:, 0], </a:t>
            </a:r>
            <a:r>
              <a:rPr lang="en-US" dirty="0" err="1"/>
              <a:t>pos</a:t>
            </a:r>
            <a:r>
              <a:rPr lang="en-US" dirty="0"/>
              <a:t>[:, 1]</a:t>
            </a:r>
          </a:p>
          <a:p>
            <a:pPr marL="68580" indent="0">
              <a:buNone/>
            </a:pPr>
            <a:r>
              <a:rPr lang="en-US" dirty="0"/>
              <a:t>names=["</a:t>
            </a:r>
            <a:r>
              <a:rPr lang="en-US" dirty="0" err="1"/>
              <a:t>Austen_Emma</a:t>
            </a:r>
            <a:r>
              <a:rPr lang="en-US" dirty="0"/>
              <a:t>", "</a:t>
            </a:r>
            <a:r>
              <a:rPr lang="en-US" dirty="0" err="1"/>
              <a:t>Austen_Pride</a:t>
            </a:r>
            <a:r>
              <a:rPr lang="en-US" dirty="0"/>
              <a:t>", "</a:t>
            </a:r>
            <a:r>
              <a:rPr lang="en-US" dirty="0" err="1"/>
              <a:t>Austen_Sense</a:t>
            </a:r>
            <a:r>
              <a:rPr lang="en-US" dirty="0"/>
              <a:t>", "</a:t>
            </a:r>
            <a:r>
              <a:rPr lang="en-US" dirty="0" err="1"/>
              <a:t>CBronte_Jane</a:t>
            </a:r>
            <a:r>
              <a:rPr lang="en-US" dirty="0"/>
              <a:t>", </a:t>
            </a:r>
          </a:p>
          <a:p>
            <a:pPr marL="68580" indent="0">
              <a:buNone/>
            </a:pPr>
            <a:r>
              <a:rPr lang="en-US" dirty="0"/>
              <a:t>       "</a:t>
            </a:r>
            <a:r>
              <a:rPr lang="en-US" dirty="0" err="1"/>
              <a:t>CBronte_Professor</a:t>
            </a:r>
            <a:r>
              <a:rPr lang="en-US" dirty="0"/>
              <a:t>", "</a:t>
            </a:r>
            <a:r>
              <a:rPr lang="en-US" dirty="0" err="1"/>
              <a:t>Dickens_Bleak</a:t>
            </a:r>
            <a:r>
              <a:rPr lang="en-US" dirty="0"/>
              <a:t>",</a:t>
            </a:r>
          </a:p>
          <a:p>
            <a:pPr marL="68580" indent="0">
              <a:buNone/>
            </a:pPr>
            <a:r>
              <a:rPr lang="en-US" dirty="0"/>
              <a:t>       "</a:t>
            </a:r>
            <a:r>
              <a:rPr lang="en-US" dirty="0" err="1"/>
              <a:t>Dickens_David</a:t>
            </a:r>
            <a:r>
              <a:rPr lang="en-US" dirty="0"/>
              <a:t>", "</a:t>
            </a:r>
            <a:r>
              <a:rPr lang="en-US" dirty="0" err="1"/>
              <a:t>Dickens_Hard</a:t>
            </a:r>
            <a:r>
              <a:rPr lang="en-US" dirty="0"/>
              <a:t>"]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/>
              <a:t>for x, y, name in zip(</a:t>
            </a:r>
            <a:r>
              <a:rPr lang="en-US" dirty="0" err="1"/>
              <a:t>xs</a:t>
            </a:r>
            <a:r>
              <a:rPr lang="en-US" dirty="0"/>
              <a:t>, </a:t>
            </a:r>
            <a:r>
              <a:rPr lang="en-US" dirty="0" err="1"/>
              <a:t>ys</a:t>
            </a:r>
            <a:r>
              <a:rPr lang="en-US" dirty="0"/>
              <a:t>, names):</a:t>
            </a:r>
          </a:p>
          <a:p>
            <a:pPr marL="68580" indent="0">
              <a:buNone/>
            </a:pPr>
            <a:r>
              <a:rPr lang="en-US" dirty="0"/>
              <a:t>    </a:t>
            </a:r>
            <a:r>
              <a:rPr lang="en-US" dirty="0" err="1"/>
              <a:t>plt.scatter</a:t>
            </a:r>
            <a:r>
              <a:rPr lang="en-US" dirty="0"/>
              <a:t>(x, y)</a:t>
            </a:r>
          </a:p>
          <a:p>
            <a:pPr marL="68580" indent="0">
              <a:buNone/>
            </a:pPr>
            <a:r>
              <a:rPr lang="en-US" dirty="0"/>
              <a:t>    </a:t>
            </a:r>
            <a:r>
              <a:rPr lang="en-US" dirty="0" err="1"/>
              <a:t>plt.text</a:t>
            </a:r>
            <a:r>
              <a:rPr lang="en-US" dirty="0"/>
              <a:t>(x, y, name)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 err="1"/>
              <a:t>plt.show</a:t>
            </a:r>
            <a:r>
              <a:rPr lang="en-US" dirty="0"/>
              <a:t>()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554" y="3444675"/>
            <a:ext cx="5181600" cy="337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48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564" y="3130354"/>
            <a:ext cx="4969469" cy="36104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398" y="656403"/>
            <a:ext cx="7024744" cy="742521"/>
          </a:xfrm>
        </p:spPr>
        <p:txBody>
          <a:bodyPr/>
          <a:lstStyle/>
          <a:p>
            <a:r>
              <a:rPr lang="en-US" dirty="0" smtClean="0"/>
              <a:t>Visualization Cartesian 3D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398" y="1608544"/>
            <a:ext cx="6777317" cy="3508977"/>
          </a:xfrm>
        </p:spPr>
        <p:txBody>
          <a:bodyPr>
            <a:normAutofit fontScale="77500" lnSpcReduction="20000"/>
          </a:bodyPr>
          <a:lstStyle/>
          <a:p>
            <a:pPr marL="68580" indent="0">
              <a:buNone/>
            </a:pPr>
            <a:r>
              <a:rPr lang="en-US" dirty="0" err="1"/>
              <a:t>mds</a:t>
            </a:r>
            <a:r>
              <a:rPr lang="en-US" dirty="0"/>
              <a:t> = MDS(</a:t>
            </a:r>
            <a:r>
              <a:rPr lang="en-US" dirty="0" err="1"/>
              <a:t>n_components</a:t>
            </a:r>
            <a:r>
              <a:rPr lang="en-US" dirty="0"/>
              <a:t>=3, dissimilarity="</a:t>
            </a:r>
            <a:r>
              <a:rPr lang="en-US" dirty="0" err="1"/>
              <a:t>precomputed</a:t>
            </a:r>
            <a:r>
              <a:rPr lang="en-US" dirty="0"/>
              <a:t>", </a:t>
            </a:r>
            <a:r>
              <a:rPr lang="en-US" dirty="0" err="1"/>
              <a:t>random_state</a:t>
            </a:r>
            <a:r>
              <a:rPr lang="en-US" dirty="0"/>
              <a:t>=1)</a:t>
            </a:r>
          </a:p>
          <a:p>
            <a:pPr marL="68580" indent="0">
              <a:buNone/>
            </a:pPr>
            <a:r>
              <a:rPr lang="en-US" dirty="0" err="1"/>
              <a:t>pos</a:t>
            </a:r>
            <a:r>
              <a:rPr lang="en-US" dirty="0"/>
              <a:t> = </a:t>
            </a:r>
            <a:r>
              <a:rPr lang="en-US" dirty="0" err="1"/>
              <a:t>mds.fit_transform</a:t>
            </a:r>
            <a:r>
              <a:rPr lang="en-US" dirty="0"/>
              <a:t>(</a:t>
            </a:r>
            <a:r>
              <a:rPr lang="en-US" dirty="0" err="1"/>
              <a:t>cosdist</a:t>
            </a:r>
            <a:r>
              <a:rPr lang="en-US" dirty="0"/>
              <a:t>)</a:t>
            </a:r>
          </a:p>
          <a:p>
            <a:pPr marL="68580" indent="0">
              <a:buNone/>
            </a:pPr>
            <a:r>
              <a:rPr lang="en-US" dirty="0"/>
              <a:t>fig = </a:t>
            </a:r>
            <a:r>
              <a:rPr lang="en-US" dirty="0" err="1"/>
              <a:t>plt.figure</a:t>
            </a:r>
            <a:r>
              <a:rPr lang="en-US" dirty="0"/>
              <a:t>()</a:t>
            </a:r>
          </a:p>
          <a:p>
            <a:pPr marL="68580" indent="0">
              <a:buNone/>
            </a:pPr>
            <a:r>
              <a:rPr lang="en-US" dirty="0"/>
              <a:t>ax = </a:t>
            </a:r>
            <a:r>
              <a:rPr lang="en-US" dirty="0" err="1"/>
              <a:t>fig.add_subplot</a:t>
            </a:r>
            <a:r>
              <a:rPr lang="en-US" dirty="0"/>
              <a:t>(111, projection='3d')</a:t>
            </a:r>
          </a:p>
          <a:p>
            <a:pPr marL="68580" indent="0">
              <a:buNone/>
            </a:pPr>
            <a:r>
              <a:rPr lang="en-US" dirty="0" err="1"/>
              <a:t>ax.scatter</a:t>
            </a:r>
            <a:r>
              <a:rPr lang="en-US" dirty="0"/>
              <a:t>(</a:t>
            </a:r>
            <a:r>
              <a:rPr lang="en-US" dirty="0" err="1"/>
              <a:t>pos</a:t>
            </a:r>
            <a:r>
              <a:rPr lang="en-US" dirty="0"/>
              <a:t>[:, 0], </a:t>
            </a:r>
            <a:r>
              <a:rPr lang="en-US" dirty="0" err="1"/>
              <a:t>pos</a:t>
            </a:r>
            <a:r>
              <a:rPr lang="en-US" dirty="0"/>
              <a:t>[:, 1], </a:t>
            </a:r>
            <a:r>
              <a:rPr lang="en-US" dirty="0" err="1"/>
              <a:t>pos</a:t>
            </a:r>
            <a:r>
              <a:rPr lang="en-US" dirty="0"/>
              <a:t>[:, 2])</a:t>
            </a:r>
          </a:p>
          <a:p>
            <a:pPr marL="68580" indent="0">
              <a:buNone/>
            </a:pPr>
            <a:r>
              <a:rPr lang="en-US" dirty="0"/>
              <a:t>for x, y, z, s in zip(</a:t>
            </a:r>
            <a:r>
              <a:rPr lang="en-US" dirty="0" err="1"/>
              <a:t>pos</a:t>
            </a:r>
            <a:r>
              <a:rPr lang="en-US" dirty="0"/>
              <a:t>[:, 0], </a:t>
            </a:r>
            <a:r>
              <a:rPr lang="en-US" dirty="0" err="1"/>
              <a:t>pos</a:t>
            </a:r>
            <a:r>
              <a:rPr lang="en-US" dirty="0"/>
              <a:t>[:, 1], </a:t>
            </a:r>
            <a:r>
              <a:rPr lang="en-US" dirty="0" err="1"/>
              <a:t>pos</a:t>
            </a:r>
            <a:r>
              <a:rPr lang="en-US" dirty="0"/>
              <a:t>[:, 2], names):</a:t>
            </a:r>
          </a:p>
          <a:p>
            <a:pPr marL="68580" indent="0">
              <a:buNone/>
            </a:pPr>
            <a:r>
              <a:rPr lang="en-US" dirty="0"/>
              <a:t>    </a:t>
            </a:r>
            <a:r>
              <a:rPr lang="en-US" dirty="0" err="1"/>
              <a:t>ax.text</a:t>
            </a:r>
            <a:r>
              <a:rPr lang="en-US" dirty="0"/>
              <a:t>(x, y, z, s)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/>
              <a:t>ax.set_xlim3d(-.05,.07) #stretch out the x axis</a:t>
            </a:r>
          </a:p>
          <a:p>
            <a:pPr marL="68580" indent="0">
              <a:buNone/>
            </a:pPr>
            <a:r>
              <a:rPr lang="en-US" dirty="0"/>
              <a:t>ax.set_ylim3d(-.008,.008) #stretch out the x axis</a:t>
            </a:r>
          </a:p>
          <a:p>
            <a:pPr marL="68580" indent="0">
              <a:buNone/>
            </a:pPr>
            <a:r>
              <a:rPr lang="en-US" dirty="0"/>
              <a:t>ax.set_zlim3d(-.05,.05) #stretch out the z axis</a:t>
            </a:r>
          </a:p>
          <a:p>
            <a:pPr marL="68580" indent="0">
              <a:buNone/>
            </a:pPr>
            <a:r>
              <a:rPr lang="en-US" dirty="0" err="1"/>
              <a:t>plt.show</a:t>
            </a:r>
            <a:r>
              <a:rPr lang="en-US" dirty="0"/>
              <a:t>()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7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5244" y="3280543"/>
            <a:ext cx="3320106" cy="1143000"/>
          </a:xfrm>
        </p:spPr>
        <p:txBody>
          <a:bodyPr/>
          <a:lstStyle/>
          <a:p>
            <a:r>
              <a:rPr lang="en-US" dirty="0" smtClean="0"/>
              <a:t>Text is Everywhere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025" y="4458417"/>
            <a:ext cx="3187729" cy="198671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89" y="2506900"/>
            <a:ext cx="1880577" cy="40513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6392" y="348691"/>
            <a:ext cx="4047608" cy="252262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3670" y="360893"/>
            <a:ext cx="3398520" cy="923330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80% of data around the world is unstructured (Forbes magazine)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284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096" y="3793292"/>
            <a:ext cx="4494904" cy="30647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120" y="632543"/>
            <a:ext cx="8030172" cy="563211"/>
          </a:xfrm>
        </p:spPr>
        <p:txBody>
          <a:bodyPr>
            <a:normAutofit/>
          </a:bodyPr>
          <a:lstStyle/>
          <a:p>
            <a:r>
              <a:rPr lang="en-US" sz="2800" dirty="0" smtClean="0"/>
              <a:t>Visualization with Hierarchical Clustering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120" y="1362360"/>
            <a:ext cx="6777317" cy="3508977"/>
          </a:xfrm>
        </p:spPr>
        <p:txBody>
          <a:bodyPr>
            <a:noAutofit/>
          </a:bodyPr>
          <a:lstStyle/>
          <a:p>
            <a:pPr marL="68580" indent="0">
              <a:buNone/>
            </a:pPr>
            <a:r>
              <a:rPr lang="en-US" sz="1800" dirty="0"/>
              <a:t>## Clustering Texts and Visualizing </a:t>
            </a:r>
          </a:p>
          <a:p>
            <a:pPr marL="68580" indent="0">
              <a:buNone/>
            </a:pPr>
            <a:r>
              <a:rPr lang="en-US" sz="1800" dirty="0"/>
              <a:t>#One method for clustering is Ward’s</a:t>
            </a:r>
          </a:p>
          <a:p>
            <a:pPr marL="68580" indent="0">
              <a:buNone/>
            </a:pPr>
            <a:r>
              <a:rPr lang="en-US" sz="1800" dirty="0"/>
              <a:t>#Ward’s method produces a hierarchy of </a:t>
            </a:r>
            <a:r>
              <a:rPr lang="en-US" sz="1800" dirty="0" err="1"/>
              <a:t>clusterings</a:t>
            </a:r>
            <a:endParaRPr lang="en-US" sz="1800" dirty="0"/>
          </a:p>
          <a:p>
            <a:pPr marL="68580" indent="0">
              <a:buNone/>
            </a:pPr>
            <a:r>
              <a:rPr lang="en-US" sz="1800" dirty="0"/>
              <a:t># Ward’s method requires  a set of pairwise distance measurements</a:t>
            </a:r>
          </a:p>
          <a:p>
            <a:pPr marL="68580" indent="0">
              <a:buNone/>
            </a:pPr>
            <a:r>
              <a:rPr lang="en-US" sz="1800" dirty="0"/>
              <a:t> </a:t>
            </a:r>
          </a:p>
          <a:p>
            <a:pPr marL="68580" indent="0">
              <a:buNone/>
            </a:pPr>
            <a:r>
              <a:rPr lang="en-US" sz="1800" dirty="0" err="1"/>
              <a:t>linkage_matrix</a:t>
            </a:r>
            <a:r>
              <a:rPr lang="en-US" sz="1800" dirty="0"/>
              <a:t> = ward(</a:t>
            </a:r>
            <a:r>
              <a:rPr lang="en-US" sz="1800" dirty="0" err="1"/>
              <a:t>cosdist</a:t>
            </a:r>
            <a:r>
              <a:rPr lang="en-US" sz="1800" dirty="0"/>
              <a:t>)</a:t>
            </a:r>
          </a:p>
          <a:p>
            <a:pPr marL="68580" indent="0">
              <a:buNone/>
            </a:pPr>
            <a:r>
              <a:rPr lang="en-US" sz="1800" dirty="0" err="1"/>
              <a:t>dendrogram</a:t>
            </a:r>
            <a:r>
              <a:rPr lang="en-US" sz="1800" dirty="0"/>
              <a:t>(</a:t>
            </a:r>
            <a:r>
              <a:rPr lang="en-US" sz="1800" dirty="0" err="1"/>
              <a:t>linkage_matrix</a:t>
            </a:r>
            <a:r>
              <a:rPr lang="en-US" sz="1800" dirty="0"/>
              <a:t>, orientation="right", labels=names)</a:t>
            </a:r>
          </a:p>
          <a:p>
            <a:pPr marL="68580" indent="0">
              <a:buNone/>
            </a:pPr>
            <a:r>
              <a:rPr lang="en-US" sz="1800" dirty="0" err="1"/>
              <a:t>plt.tight_layout</a:t>
            </a:r>
            <a:r>
              <a:rPr lang="en-US" sz="1800" dirty="0"/>
              <a:t>()</a:t>
            </a:r>
          </a:p>
          <a:p>
            <a:pPr marL="68580" indent="0">
              <a:buNone/>
            </a:pPr>
            <a:r>
              <a:rPr lang="en-US" sz="1800" dirty="0" err="1"/>
              <a:t>plt.show</a:t>
            </a:r>
            <a:r>
              <a:rPr lang="en-US" sz="1800" dirty="0"/>
              <a:t>()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63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065" y="758032"/>
            <a:ext cx="7024744" cy="1445905"/>
          </a:xfrm>
        </p:spPr>
        <p:txBody>
          <a:bodyPr>
            <a:normAutofit/>
          </a:bodyPr>
          <a:lstStyle/>
          <a:p>
            <a:r>
              <a:rPr lang="en-US" dirty="0"/>
              <a:t>E</a:t>
            </a:r>
            <a:r>
              <a:rPr lang="en-US" dirty="0" smtClean="0"/>
              <a:t>xample 2: </a:t>
            </a:r>
            <a:br>
              <a:rPr lang="en-US" dirty="0" smtClean="0"/>
            </a:br>
            <a:r>
              <a:rPr lang="en-US" dirty="0" smtClean="0"/>
              <a:t>Twitter Mining and </a:t>
            </a:r>
            <a:r>
              <a:rPr lang="en-US" dirty="0" err="1" smtClean="0"/>
              <a:t>WordClouds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" indent="0">
              <a:buNone/>
            </a:pPr>
            <a:r>
              <a:rPr lang="en-US" dirty="0" smtClean="0"/>
              <a:t>The following example will discuss and demonstrate methods for accessing Twitter data as JSON. 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 smtClean="0"/>
              <a:t>This data can be processed and cleaned in many ways, including methods already discussed.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98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72EC6-7F00-EE49-B4FE-05BE17461B36}" type="datetime4">
              <a:rPr lang="en-US" smtClean="0"/>
              <a:t>July 24, 2019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6" y="847784"/>
            <a:ext cx="8947980" cy="551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27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065" y="726742"/>
            <a:ext cx="7024744" cy="601844"/>
          </a:xfrm>
        </p:spPr>
        <p:txBody>
          <a:bodyPr>
            <a:normAutofit/>
          </a:bodyPr>
          <a:lstStyle/>
          <a:p>
            <a:r>
              <a:rPr lang="en-US" dirty="0" smtClean="0"/>
              <a:t>Suggested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6065" y="1465711"/>
            <a:ext cx="7024745" cy="4747519"/>
          </a:xfrm>
        </p:spPr>
        <p:txBody>
          <a:bodyPr>
            <a:normAutofit fontScale="55000" lnSpcReduction="20000"/>
          </a:bodyPr>
          <a:lstStyle/>
          <a:p>
            <a:pPr marL="68580" indent="0">
              <a:buNone/>
            </a:pPr>
            <a:r>
              <a:rPr lang="en-US" dirty="0" smtClean="0"/>
              <a:t>##</a:t>
            </a:r>
            <a:r>
              <a:rPr lang="en-US" dirty="0"/>
              <a:t>Gates</a:t>
            </a:r>
          </a:p>
          <a:p>
            <a:pPr marL="68580" indent="0">
              <a:buNone/>
            </a:pPr>
            <a:r>
              <a:rPr lang="en-US" dirty="0"/>
              <a:t>###Packages-----------------------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/>
              <a:t>import </a:t>
            </a:r>
            <a:r>
              <a:rPr lang="en-US" dirty="0" err="1"/>
              <a:t>tweepy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tweepy</a:t>
            </a:r>
            <a:r>
              <a:rPr lang="en-US" dirty="0"/>
              <a:t> import </a:t>
            </a:r>
            <a:r>
              <a:rPr lang="en-US" dirty="0" err="1"/>
              <a:t>OAuthHandler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import </a:t>
            </a:r>
            <a:r>
              <a:rPr lang="en-US" dirty="0" err="1"/>
              <a:t>json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tweepy</a:t>
            </a:r>
            <a:r>
              <a:rPr lang="en-US" dirty="0"/>
              <a:t> import Stream</a:t>
            </a:r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tweepy.streaming</a:t>
            </a:r>
            <a:r>
              <a:rPr lang="en-US" dirty="0"/>
              <a:t> import </a:t>
            </a:r>
            <a:r>
              <a:rPr lang="en-US" dirty="0" err="1"/>
              <a:t>StreamListener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import </a:t>
            </a:r>
            <a:r>
              <a:rPr lang="en-US" dirty="0" smtClean="0"/>
              <a:t>sys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/>
              <a:t>import </a:t>
            </a:r>
            <a:r>
              <a:rPr lang="en-US" dirty="0" err="1"/>
              <a:t>json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nltk.tokenize</a:t>
            </a:r>
            <a:r>
              <a:rPr lang="en-US" dirty="0"/>
              <a:t> import </a:t>
            </a:r>
            <a:r>
              <a:rPr lang="en-US" dirty="0" err="1"/>
              <a:t>word_tokenize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nltk.tokenize</a:t>
            </a:r>
            <a:r>
              <a:rPr lang="en-US" dirty="0"/>
              <a:t> import </a:t>
            </a:r>
            <a:r>
              <a:rPr lang="en-US" dirty="0" err="1"/>
              <a:t>TweetTokenizer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import </a:t>
            </a:r>
            <a:r>
              <a:rPr lang="en-US" dirty="0" smtClean="0"/>
              <a:t>re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os</a:t>
            </a:r>
            <a:r>
              <a:rPr lang="en-US" dirty="0"/>
              <a:t> import path</a:t>
            </a:r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scipy.misc</a:t>
            </a:r>
            <a:r>
              <a:rPr lang="en-US" dirty="0"/>
              <a:t> import </a:t>
            </a:r>
            <a:r>
              <a:rPr lang="en-US" dirty="0" err="1"/>
              <a:t>imread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import </a:t>
            </a:r>
            <a:r>
              <a:rPr lang="en-US" dirty="0" err="1"/>
              <a:t>matplotlib.pyplot</a:t>
            </a:r>
            <a:r>
              <a:rPr lang="en-US" dirty="0"/>
              <a:t> as </a:t>
            </a:r>
            <a:r>
              <a:rPr lang="en-US" dirty="0" err="1"/>
              <a:t>plt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##install </a:t>
            </a:r>
            <a:r>
              <a:rPr lang="en-US" dirty="0" err="1"/>
              <a:t>wordcloud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wordcloud</a:t>
            </a:r>
            <a:r>
              <a:rPr lang="en-US" dirty="0"/>
              <a:t> import </a:t>
            </a:r>
            <a:r>
              <a:rPr lang="en-US" dirty="0" err="1"/>
              <a:t>WordCloud</a:t>
            </a:r>
            <a:r>
              <a:rPr lang="en-US" dirty="0"/>
              <a:t>, STOPWORDS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04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37013"/>
          </a:xfrm>
        </p:spPr>
        <p:txBody>
          <a:bodyPr>
            <a:normAutofit/>
          </a:bodyPr>
          <a:lstStyle/>
          <a:p>
            <a:r>
              <a:rPr lang="en-US" dirty="0" smtClean="0"/>
              <a:t>Setting up Keys and </a:t>
            </a:r>
            <a:r>
              <a:rPr lang="en-US" dirty="0" err="1" smtClean="0"/>
              <a:t>OAuth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02724"/>
            <a:ext cx="7819292" cy="4227738"/>
          </a:xfrm>
        </p:spPr>
        <p:txBody>
          <a:bodyPr>
            <a:normAutofit fontScale="92500" lnSpcReduction="10000"/>
          </a:bodyPr>
          <a:lstStyle/>
          <a:p>
            <a:pPr marL="68580" indent="0">
              <a:buNone/>
            </a:pPr>
            <a:r>
              <a:rPr lang="en-US" dirty="0"/>
              <a:t>## Create all the keys and secrets that you get</a:t>
            </a:r>
          </a:p>
          <a:p>
            <a:pPr marL="68580" indent="0">
              <a:buNone/>
            </a:pPr>
            <a:r>
              <a:rPr lang="en-US" dirty="0"/>
              <a:t>## from using the </a:t>
            </a:r>
            <a:r>
              <a:rPr lang="en-US" b="1" dirty="0"/>
              <a:t>Twitter API-</a:t>
            </a:r>
            <a:r>
              <a:rPr lang="en-US" dirty="0"/>
              <a:t>------------------------------------</a:t>
            </a:r>
          </a:p>
          <a:p>
            <a:pPr marL="68580" indent="0">
              <a:buNone/>
            </a:pPr>
            <a:endParaRPr lang="en-US" b="1" dirty="0" smtClean="0"/>
          </a:p>
          <a:p>
            <a:pPr marL="68580" indent="0">
              <a:buNone/>
            </a:pPr>
            <a:r>
              <a:rPr lang="en-US" b="1" dirty="0" err="1" smtClean="0"/>
              <a:t>consumer_key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'mnDxxxxxAAUcM2</a:t>
            </a:r>
            <a:r>
              <a:rPr lang="en-US" dirty="0"/>
              <a:t>'</a:t>
            </a:r>
          </a:p>
          <a:p>
            <a:pPr marL="68580" indent="0">
              <a:buNone/>
            </a:pPr>
            <a:r>
              <a:rPr lang="en-US" b="1" dirty="0" err="1"/>
              <a:t>consumer_secret</a:t>
            </a:r>
            <a:r>
              <a:rPr lang="en-US" b="1" dirty="0"/>
              <a:t> </a:t>
            </a:r>
            <a:r>
              <a:rPr lang="en-US" dirty="0"/>
              <a:t>= </a:t>
            </a:r>
            <a:r>
              <a:rPr lang="en-US" dirty="0" smtClean="0"/>
              <a:t>'qzwDO9o6Im6xxxxxcuXnlEBuLRYsU</a:t>
            </a:r>
            <a:r>
              <a:rPr lang="en-US" dirty="0"/>
              <a:t>'</a:t>
            </a:r>
          </a:p>
          <a:p>
            <a:pPr marL="68580" indent="0">
              <a:buNone/>
            </a:pPr>
            <a:r>
              <a:rPr lang="en-US" b="1" dirty="0" err="1"/>
              <a:t>access_token</a:t>
            </a:r>
            <a:r>
              <a:rPr lang="en-US" dirty="0"/>
              <a:t> = </a:t>
            </a:r>
            <a:r>
              <a:rPr lang="en-US" dirty="0" smtClean="0"/>
              <a:t>'8385586021xxxwkSdqi9xxG</a:t>
            </a:r>
            <a:r>
              <a:rPr lang="en-US" dirty="0"/>
              <a:t>'</a:t>
            </a:r>
          </a:p>
          <a:p>
            <a:pPr marL="68580" indent="0">
              <a:buNone/>
            </a:pPr>
            <a:r>
              <a:rPr lang="en-US" b="1" dirty="0" err="1"/>
              <a:t>access_secret</a:t>
            </a:r>
            <a:r>
              <a:rPr lang="en-US" dirty="0"/>
              <a:t> </a:t>
            </a:r>
            <a:r>
              <a:rPr lang="en-US" dirty="0" smtClean="0"/>
              <a:t>=hswxbxExxx7Aj2u5TJxxxxxxxxxXAnF</a:t>
            </a:r>
            <a:r>
              <a:rPr lang="en-US" dirty="0"/>
              <a:t>'</a:t>
            </a:r>
          </a:p>
          <a:p>
            <a:pPr marL="68580" indent="0">
              <a:buNone/>
            </a:pPr>
            <a:r>
              <a:rPr lang="en-US" dirty="0"/>
              <a:t> </a:t>
            </a:r>
          </a:p>
          <a:p>
            <a:pPr marL="68580" indent="0">
              <a:buNone/>
            </a:pPr>
            <a:r>
              <a:rPr lang="en-US" b="1" dirty="0" err="1"/>
              <a:t>auth</a:t>
            </a:r>
            <a:r>
              <a:rPr lang="en-US" dirty="0"/>
              <a:t> = </a:t>
            </a:r>
            <a:r>
              <a:rPr lang="en-US" dirty="0" err="1"/>
              <a:t>OAuthHandler</a:t>
            </a:r>
            <a:r>
              <a:rPr lang="en-US" dirty="0"/>
              <a:t>(</a:t>
            </a:r>
            <a:r>
              <a:rPr lang="en-US" dirty="0" err="1"/>
              <a:t>consumer_key</a:t>
            </a:r>
            <a:r>
              <a:rPr lang="en-US" dirty="0"/>
              <a:t>, </a:t>
            </a:r>
            <a:r>
              <a:rPr lang="en-US" dirty="0" err="1"/>
              <a:t>consumer_secret</a:t>
            </a:r>
            <a:r>
              <a:rPr lang="en-US" dirty="0"/>
              <a:t>)</a:t>
            </a:r>
          </a:p>
          <a:p>
            <a:pPr marL="68580" indent="0">
              <a:buNone/>
            </a:pPr>
            <a:r>
              <a:rPr lang="en-US" b="1" dirty="0" err="1"/>
              <a:t>auth.set_access_token</a:t>
            </a:r>
            <a:r>
              <a:rPr lang="en-US" dirty="0"/>
              <a:t>(</a:t>
            </a:r>
            <a:r>
              <a:rPr lang="en-US" dirty="0" err="1"/>
              <a:t>access_token</a:t>
            </a:r>
            <a:r>
              <a:rPr lang="en-US" dirty="0"/>
              <a:t>, </a:t>
            </a:r>
            <a:r>
              <a:rPr lang="en-US" dirty="0" err="1"/>
              <a:t>access_secret</a:t>
            </a:r>
            <a:r>
              <a:rPr lang="en-US" dirty="0"/>
              <a:t>)</a:t>
            </a:r>
          </a:p>
          <a:p>
            <a:pPr marL="68580" indent="0">
              <a:buNone/>
            </a:pPr>
            <a:r>
              <a:rPr lang="en-US" dirty="0"/>
              <a:t> </a:t>
            </a:r>
          </a:p>
          <a:p>
            <a:pPr marL="68580" indent="0">
              <a:buNone/>
            </a:pPr>
            <a:r>
              <a:rPr lang="en-US" b="1" dirty="0" err="1"/>
              <a:t>api</a:t>
            </a:r>
            <a:r>
              <a:rPr lang="en-US" b="1" dirty="0"/>
              <a:t> = </a:t>
            </a:r>
            <a:r>
              <a:rPr lang="en-US" b="1" dirty="0" err="1"/>
              <a:t>tweepy.API</a:t>
            </a:r>
            <a:r>
              <a:rPr lang="en-US" b="1" dirty="0"/>
              <a:t>(</a:t>
            </a:r>
            <a:r>
              <a:rPr lang="en-US" b="1" dirty="0" err="1"/>
              <a:t>auth</a:t>
            </a:r>
            <a:r>
              <a:rPr lang="en-US" b="1" dirty="0"/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881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646" y="363415"/>
            <a:ext cx="7444154" cy="6377353"/>
          </a:xfrm>
        </p:spPr>
        <p:txBody>
          <a:bodyPr>
            <a:normAutofit fontScale="40000" lnSpcReduction="20000"/>
          </a:bodyPr>
          <a:lstStyle/>
          <a:p>
            <a:pPr marL="68580" indent="0">
              <a:buNone/>
            </a:pPr>
            <a:r>
              <a:rPr lang="en-US" b="1" dirty="0"/>
              <a:t>class Listener(</a:t>
            </a:r>
            <a:r>
              <a:rPr lang="en-US" b="1" dirty="0" err="1"/>
              <a:t>StreamListener</a:t>
            </a:r>
            <a:r>
              <a:rPr lang="en-US" b="1" dirty="0"/>
              <a:t>):</a:t>
            </a:r>
          </a:p>
          <a:p>
            <a:pPr marL="68580" indent="0">
              <a:buNone/>
            </a:pPr>
            <a:r>
              <a:rPr lang="en-US" dirty="0"/>
              <a:t>    print("In Listener...") </a:t>
            </a:r>
          </a:p>
          <a:p>
            <a:pPr marL="68580" indent="0">
              <a:buNone/>
            </a:pPr>
            <a:r>
              <a:rPr lang="en-US" dirty="0"/>
              <a:t>    </a:t>
            </a:r>
            <a:r>
              <a:rPr lang="en-US" dirty="0" err="1" smtClean="0"/>
              <a:t>tweet_number</a:t>
            </a:r>
            <a:r>
              <a:rPr lang="en-US" dirty="0" smtClean="0"/>
              <a:t>=0 #count the tweets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    #__</a:t>
            </a:r>
            <a:r>
              <a:rPr lang="en-US" dirty="0" err="1"/>
              <a:t>init</a:t>
            </a:r>
            <a:r>
              <a:rPr lang="en-US" dirty="0"/>
              <a:t>__ runs as soon as an instance of the class is created</a:t>
            </a:r>
          </a:p>
          <a:p>
            <a:pPr marL="68580" indent="0">
              <a:buNone/>
            </a:pPr>
            <a:r>
              <a:rPr lang="en-US" dirty="0"/>
              <a:t>    </a:t>
            </a:r>
            <a:r>
              <a:rPr lang="en-US" dirty="0" err="1"/>
              <a:t>def</a:t>
            </a:r>
            <a:r>
              <a:rPr lang="en-US" dirty="0"/>
              <a:t> __</a:t>
            </a:r>
            <a:r>
              <a:rPr lang="en-US" dirty="0" err="1"/>
              <a:t>init</a:t>
            </a:r>
            <a:r>
              <a:rPr lang="en-US" dirty="0"/>
              <a:t>__(self, </a:t>
            </a:r>
            <a:r>
              <a:rPr lang="en-US" dirty="0" err="1"/>
              <a:t>max_tweets</a:t>
            </a:r>
            <a:r>
              <a:rPr lang="en-US" dirty="0"/>
              <a:t>, </a:t>
            </a:r>
            <a:r>
              <a:rPr lang="en-US" dirty="0" err="1"/>
              <a:t>hfilename</a:t>
            </a:r>
            <a:r>
              <a:rPr lang="en-US" dirty="0"/>
              <a:t>, </a:t>
            </a:r>
            <a:r>
              <a:rPr lang="en-US" dirty="0" err="1"/>
              <a:t>rawfile</a:t>
            </a:r>
            <a:r>
              <a:rPr lang="en-US" dirty="0"/>
              <a:t>):</a:t>
            </a:r>
          </a:p>
          <a:p>
            <a:pPr marL="68580" indent="0">
              <a:buNone/>
            </a:pPr>
            <a:r>
              <a:rPr lang="en-US" dirty="0"/>
              <a:t>        </a:t>
            </a:r>
            <a:r>
              <a:rPr lang="en-US" dirty="0" err="1"/>
              <a:t>self.max_tweets</a:t>
            </a:r>
            <a:r>
              <a:rPr lang="en-US" dirty="0"/>
              <a:t>=</a:t>
            </a:r>
            <a:r>
              <a:rPr lang="en-US" dirty="0" err="1"/>
              <a:t>max_tweets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        print(</a:t>
            </a:r>
            <a:r>
              <a:rPr lang="en-US" dirty="0" err="1"/>
              <a:t>self.max_tweets</a:t>
            </a:r>
            <a:r>
              <a:rPr lang="en-US" dirty="0"/>
              <a:t>)     </a:t>
            </a:r>
          </a:p>
          <a:p>
            <a:pPr marL="68580" indent="0">
              <a:buNone/>
            </a:pPr>
            <a:r>
              <a:rPr lang="en-US" dirty="0"/>
              <a:t>    #</a:t>
            </a:r>
            <a:r>
              <a:rPr lang="en-US" dirty="0" err="1"/>
              <a:t>on_data</a:t>
            </a:r>
            <a:r>
              <a:rPr lang="en-US" dirty="0"/>
              <a:t>() is a function of </a:t>
            </a:r>
            <a:r>
              <a:rPr lang="en-US" dirty="0" err="1"/>
              <a:t>StreamListener</a:t>
            </a:r>
            <a:r>
              <a:rPr lang="en-US" dirty="0"/>
              <a:t> as is </a:t>
            </a:r>
            <a:r>
              <a:rPr lang="en-US" dirty="0" err="1"/>
              <a:t>on_error</a:t>
            </a:r>
            <a:r>
              <a:rPr lang="en-US" dirty="0"/>
              <a:t> and </a:t>
            </a:r>
            <a:r>
              <a:rPr lang="en-US" dirty="0" err="1"/>
              <a:t>on_status</a:t>
            </a:r>
            <a:r>
              <a:rPr lang="en-US" dirty="0"/>
              <a:t>    </a:t>
            </a:r>
          </a:p>
          <a:p>
            <a:pPr marL="68580" indent="0">
              <a:buNone/>
            </a:pPr>
            <a:r>
              <a:rPr lang="en-US" dirty="0"/>
              <a:t>    </a:t>
            </a:r>
            <a:r>
              <a:rPr lang="en-US" b="1" dirty="0" err="1"/>
              <a:t>def</a:t>
            </a:r>
            <a:r>
              <a:rPr lang="en-US" b="1" dirty="0"/>
              <a:t> </a:t>
            </a:r>
            <a:r>
              <a:rPr lang="en-US" b="1" dirty="0" err="1"/>
              <a:t>on_data</a:t>
            </a:r>
            <a:r>
              <a:rPr lang="en-US" b="1" dirty="0"/>
              <a:t>(self, data):</a:t>
            </a:r>
          </a:p>
          <a:p>
            <a:pPr marL="68580" indent="0">
              <a:buNone/>
            </a:pPr>
            <a:r>
              <a:rPr lang="en-US" dirty="0"/>
              <a:t>        </a:t>
            </a:r>
            <a:r>
              <a:rPr lang="en-US" dirty="0" err="1"/>
              <a:t>self.tweet_number</a:t>
            </a:r>
            <a:r>
              <a:rPr lang="en-US" dirty="0"/>
              <a:t>+=1 </a:t>
            </a:r>
          </a:p>
          <a:p>
            <a:pPr marL="68580" indent="0">
              <a:buNone/>
            </a:pPr>
            <a:r>
              <a:rPr lang="en-US" dirty="0"/>
              <a:t>        print("In </a:t>
            </a:r>
            <a:r>
              <a:rPr lang="en-US" dirty="0" err="1"/>
              <a:t>on_data</a:t>
            </a:r>
            <a:r>
              <a:rPr lang="en-US" dirty="0"/>
              <a:t>", </a:t>
            </a:r>
            <a:r>
              <a:rPr lang="en-US" dirty="0" err="1"/>
              <a:t>self.tweet_number</a:t>
            </a:r>
            <a:r>
              <a:rPr lang="en-US" dirty="0"/>
              <a:t>)</a:t>
            </a:r>
          </a:p>
          <a:p>
            <a:pPr marL="68580" indent="0">
              <a:buNone/>
            </a:pPr>
            <a:r>
              <a:rPr lang="en-US" dirty="0"/>
              <a:t>        try:</a:t>
            </a:r>
          </a:p>
          <a:p>
            <a:pPr marL="68580" indent="0">
              <a:buNone/>
            </a:pPr>
            <a:r>
              <a:rPr lang="en-US" dirty="0"/>
              <a:t>            print("In </a:t>
            </a:r>
            <a:r>
              <a:rPr lang="en-US" dirty="0" err="1"/>
              <a:t>on_data</a:t>
            </a:r>
            <a:r>
              <a:rPr lang="en-US" dirty="0"/>
              <a:t> in try")</a:t>
            </a:r>
          </a:p>
          <a:p>
            <a:pPr marL="68580" indent="0">
              <a:buNone/>
            </a:pPr>
            <a:r>
              <a:rPr lang="en-US" dirty="0"/>
              <a:t>            with open(</a:t>
            </a:r>
            <a:r>
              <a:rPr lang="en-US" dirty="0" err="1"/>
              <a:t>hfilename</a:t>
            </a:r>
            <a:r>
              <a:rPr lang="en-US" dirty="0"/>
              <a:t>, 'a') as f:</a:t>
            </a:r>
          </a:p>
          <a:p>
            <a:pPr marL="68580" indent="0">
              <a:buNone/>
            </a:pPr>
            <a:r>
              <a:rPr lang="en-US" dirty="0"/>
              <a:t>                with open(</a:t>
            </a:r>
            <a:r>
              <a:rPr lang="en-US" dirty="0" err="1"/>
              <a:t>rawfile</a:t>
            </a:r>
            <a:r>
              <a:rPr lang="en-US" dirty="0"/>
              <a:t>, 'a') as g:</a:t>
            </a:r>
          </a:p>
          <a:p>
            <a:pPr marL="68580" indent="0">
              <a:buNone/>
            </a:pPr>
            <a:r>
              <a:rPr lang="en-US" dirty="0"/>
              <a:t>                    tweet=</a:t>
            </a:r>
            <a:r>
              <a:rPr lang="en-US" dirty="0" err="1"/>
              <a:t>json.loads</a:t>
            </a:r>
            <a:r>
              <a:rPr lang="en-US" dirty="0"/>
              <a:t>(data)</a:t>
            </a:r>
          </a:p>
          <a:p>
            <a:pPr marL="6858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tweet_text</a:t>
            </a:r>
            <a:r>
              <a:rPr lang="en-US" dirty="0"/>
              <a:t>=tweet["text"]</a:t>
            </a:r>
          </a:p>
          <a:p>
            <a:pPr marL="68580" indent="0">
              <a:buNone/>
            </a:pPr>
            <a:r>
              <a:rPr lang="en-US" dirty="0"/>
              <a:t>                    print(</a:t>
            </a:r>
            <a:r>
              <a:rPr lang="en-US" dirty="0" err="1"/>
              <a:t>tweet_text</a:t>
            </a:r>
            <a:r>
              <a:rPr lang="en-US" dirty="0"/>
              <a:t>,"\n")</a:t>
            </a:r>
          </a:p>
          <a:p>
            <a:pPr marL="6858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f.write</a:t>
            </a:r>
            <a:r>
              <a:rPr lang="en-US" dirty="0"/>
              <a:t>(</a:t>
            </a:r>
            <a:r>
              <a:rPr lang="en-US" dirty="0" err="1"/>
              <a:t>tweet_text</a:t>
            </a:r>
            <a:r>
              <a:rPr lang="en-US" dirty="0"/>
              <a:t>) # the text from the tweet</a:t>
            </a:r>
          </a:p>
          <a:p>
            <a:pPr marL="68580" indent="0">
              <a:buNone/>
            </a:pPr>
            <a:r>
              <a:rPr lang="en-US" dirty="0"/>
              <a:t>                    </a:t>
            </a:r>
            <a:r>
              <a:rPr lang="en-US" dirty="0" err="1"/>
              <a:t>json.dump</a:t>
            </a:r>
            <a:r>
              <a:rPr lang="en-US" dirty="0"/>
              <a:t>(tweet, g)  #write the raw tweet</a:t>
            </a:r>
          </a:p>
          <a:p>
            <a:pPr marL="68580" indent="0">
              <a:buNone/>
            </a:pPr>
            <a:r>
              <a:rPr lang="en-US" dirty="0"/>
              <a:t>        except </a:t>
            </a:r>
            <a:r>
              <a:rPr lang="en-US" dirty="0" err="1"/>
              <a:t>BaseException</a:t>
            </a:r>
            <a:r>
              <a:rPr lang="en-US" dirty="0"/>
              <a:t>:</a:t>
            </a:r>
          </a:p>
          <a:p>
            <a:pPr marL="68580" indent="0">
              <a:buNone/>
            </a:pPr>
            <a:r>
              <a:rPr lang="en-US" dirty="0"/>
              <a:t>            print("NOPE")</a:t>
            </a:r>
          </a:p>
          <a:p>
            <a:pPr marL="68580" indent="0">
              <a:buNone/>
            </a:pPr>
            <a:r>
              <a:rPr lang="en-US" dirty="0"/>
              <a:t>            pass</a:t>
            </a:r>
          </a:p>
          <a:p>
            <a:pPr marL="68580" indent="0">
              <a:buNone/>
            </a:pPr>
            <a:r>
              <a:rPr lang="en-US" dirty="0"/>
              <a:t>        if </a:t>
            </a:r>
            <a:r>
              <a:rPr lang="en-US" dirty="0" err="1"/>
              <a:t>self.tweet_number</a:t>
            </a:r>
            <a:r>
              <a:rPr lang="en-US" dirty="0"/>
              <a:t>&gt;=</a:t>
            </a:r>
            <a:r>
              <a:rPr lang="en-US" dirty="0" err="1"/>
              <a:t>self.max_tweets</a:t>
            </a:r>
            <a:r>
              <a:rPr lang="en-US" dirty="0"/>
              <a:t>:</a:t>
            </a:r>
          </a:p>
          <a:p>
            <a:pPr marL="68580" indent="0">
              <a:buNone/>
            </a:pPr>
            <a:r>
              <a:rPr lang="en-US" dirty="0"/>
              <a:t>            </a:t>
            </a:r>
            <a:r>
              <a:rPr lang="en-US" dirty="0" err="1"/>
              <a:t>sys.exit</a:t>
            </a:r>
            <a:r>
              <a:rPr lang="en-US" dirty="0"/>
              <a:t>('Limit of '+</a:t>
            </a:r>
            <a:r>
              <a:rPr lang="en-US" dirty="0" err="1"/>
              <a:t>str</a:t>
            </a:r>
            <a:r>
              <a:rPr lang="en-US" dirty="0"/>
              <a:t>(</a:t>
            </a:r>
            <a:r>
              <a:rPr lang="en-US" dirty="0" err="1"/>
              <a:t>self.max_tweets</a:t>
            </a:r>
            <a:r>
              <a:rPr lang="en-US" dirty="0"/>
              <a:t>)+' tweets reached</a:t>
            </a:r>
            <a:r>
              <a:rPr lang="en-US" dirty="0" smtClean="0"/>
              <a:t>.') #or return False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    #method for </a:t>
            </a:r>
            <a:r>
              <a:rPr lang="en-US" dirty="0" err="1"/>
              <a:t>on_error</a:t>
            </a:r>
            <a:r>
              <a:rPr lang="en-US" dirty="0"/>
              <a:t>()</a:t>
            </a:r>
          </a:p>
          <a:p>
            <a:pPr marL="68580" indent="0">
              <a:buNone/>
            </a:pPr>
            <a:r>
              <a:rPr lang="en-US" b="1" dirty="0"/>
              <a:t>    </a:t>
            </a:r>
            <a:r>
              <a:rPr lang="en-US" b="1" dirty="0" err="1"/>
              <a:t>def</a:t>
            </a:r>
            <a:r>
              <a:rPr lang="en-US" b="1" dirty="0"/>
              <a:t> </a:t>
            </a:r>
            <a:r>
              <a:rPr lang="en-US" b="1" dirty="0" err="1"/>
              <a:t>on_error</a:t>
            </a:r>
            <a:r>
              <a:rPr lang="en-US" b="1" dirty="0"/>
              <a:t>(self, status):</a:t>
            </a:r>
          </a:p>
          <a:p>
            <a:pPr marL="68580" indent="0">
              <a:buNone/>
            </a:pPr>
            <a:r>
              <a:rPr lang="en-US" dirty="0"/>
              <a:t>        print("ERROR")</a:t>
            </a:r>
          </a:p>
          <a:p>
            <a:pPr marL="68580" indent="0">
              <a:buNone/>
            </a:pPr>
            <a:r>
              <a:rPr lang="en-US" dirty="0"/>
              <a:t>        if(status==420):</a:t>
            </a:r>
          </a:p>
          <a:p>
            <a:pPr marL="68580" indent="0">
              <a:buNone/>
            </a:pPr>
            <a:r>
              <a:rPr lang="en-US" dirty="0"/>
              <a:t>            print("Error ", status, "rate limited")</a:t>
            </a:r>
          </a:p>
          <a:p>
            <a:pPr marL="68580" indent="0">
              <a:buNone/>
            </a:pPr>
            <a:r>
              <a:rPr lang="en-US" dirty="0"/>
              <a:t>            return False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134708" y="2532185"/>
            <a:ext cx="3423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The Listener Class</a:t>
            </a:r>
            <a:endParaRPr 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99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121" y="465945"/>
            <a:ext cx="7024744" cy="660459"/>
          </a:xfrm>
        </p:spPr>
        <p:txBody>
          <a:bodyPr>
            <a:normAutofit/>
          </a:bodyPr>
          <a:lstStyle/>
          <a:p>
            <a:r>
              <a:rPr lang="en-US" dirty="0" smtClean="0"/>
              <a:t>Call Listener…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4769" y="1367857"/>
            <a:ext cx="8030308" cy="5126727"/>
          </a:xfrm>
        </p:spPr>
        <p:txBody>
          <a:bodyPr>
            <a:normAutofit lnSpcReduction="10000"/>
          </a:bodyPr>
          <a:lstStyle/>
          <a:p>
            <a:pPr marL="68580" indent="0">
              <a:buNone/>
            </a:pPr>
            <a:r>
              <a:rPr lang="en-US" sz="1800" dirty="0" err="1"/>
              <a:t>hashname</a:t>
            </a:r>
            <a:r>
              <a:rPr lang="en-US" sz="1800" dirty="0"/>
              <a:t>=input("Enter the hash name, such as #</a:t>
            </a:r>
            <a:r>
              <a:rPr lang="en-US" sz="1800" dirty="0" err="1"/>
              <a:t>womensrights</a:t>
            </a:r>
            <a:r>
              <a:rPr lang="en-US" sz="1800" dirty="0"/>
              <a:t>: ") </a:t>
            </a:r>
          </a:p>
          <a:p>
            <a:pPr marL="68580" indent="0">
              <a:buNone/>
            </a:pPr>
            <a:r>
              <a:rPr lang="en-US" sz="1800" dirty="0" err="1"/>
              <a:t>numtweets</a:t>
            </a:r>
            <a:r>
              <a:rPr lang="en-US" sz="1800" dirty="0"/>
              <a:t>=</a:t>
            </a:r>
            <a:r>
              <a:rPr lang="en-US" sz="1800" dirty="0" err="1"/>
              <a:t>eval</a:t>
            </a:r>
            <a:r>
              <a:rPr lang="en-US" sz="1800" dirty="0"/>
              <a:t>(input("How many tweets do you want to get?: "))</a:t>
            </a:r>
          </a:p>
          <a:p>
            <a:pPr marL="68580" indent="0">
              <a:buNone/>
            </a:pPr>
            <a:r>
              <a:rPr lang="en-US" sz="1800" dirty="0"/>
              <a:t>if(</a:t>
            </a:r>
            <a:r>
              <a:rPr lang="en-US" sz="1800" dirty="0" err="1"/>
              <a:t>hashname</a:t>
            </a:r>
            <a:r>
              <a:rPr lang="en-US" sz="1800" dirty="0"/>
              <a:t>[0]=="#"):</a:t>
            </a:r>
          </a:p>
          <a:p>
            <a:pPr marL="68580" indent="0">
              <a:buNone/>
            </a:pPr>
            <a:r>
              <a:rPr lang="en-US" sz="1800" dirty="0"/>
              <a:t>    </a:t>
            </a:r>
            <a:r>
              <a:rPr lang="en-US" sz="1800" dirty="0" err="1"/>
              <a:t>nohashname</a:t>
            </a:r>
            <a:r>
              <a:rPr lang="en-US" sz="1800" dirty="0"/>
              <a:t>=</a:t>
            </a:r>
            <a:r>
              <a:rPr lang="en-US" sz="1800" dirty="0" err="1"/>
              <a:t>hashname</a:t>
            </a:r>
            <a:r>
              <a:rPr lang="en-US" sz="1800" dirty="0"/>
              <a:t>[1:] #remove the hash</a:t>
            </a:r>
          </a:p>
          <a:p>
            <a:pPr marL="68580" indent="0">
              <a:buNone/>
            </a:pPr>
            <a:r>
              <a:rPr lang="en-US" sz="1800" dirty="0"/>
              <a:t>else:</a:t>
            </a:r>
          </a:p>
          <a:p>
            <a:pPr marL="68580" indent="0">
              <a:buNone/>
            </a:pPr>
            <a:r>
              <a:rPr lang="en-US" sz="1800" dirty="0"/>
              <a:t>    </a:t>
            </a:r>
            <a:r>
              <a:rPr lang="en-US" sz="1800" dirty="0" err="1"/>
              <a:t>nohashname</a:t>
            </a:r>
            <a:r>
              <a:rPr lang="en-US" sz="1800" dirty="0"/>
              <a:t>=</a:t>
            </a:r>
            <a:r>
              <a:rPr lang="en-US" sz="1800" dirty="0" err="1"/>
              <a:t>hashname</a:t>
            </a:r>
            <a:endParaRPr lang="en-US" sz="1800" dirty="0"/>
          </a:p>
          <a:p>
            <a:pPr marL="68580" indent="0">
              <a:buNone/>
            </a:pPr>
            <a:r>
              <a:rPr lang="en-US" sz="1800" dirty="0"/>
              <a:t>    </a:t>
            </a:r>
            <a:r>
              <a:rPr lang="en-US" sz="1800" dirty="0" err="1"/>
              <a:t>hashname</a:t>
            </a:r>
            <a:r>
              <a:rPr lang="en-US" sz="1800" dirty="0"/>
              <a:t>="#"+</a:t>
            </a:r>
            <a:r>
              <a:rPr lang="en-US" sz="1800" dirty="0" err="1"/>
              <a:t>hashname</a:t>
            </a:r>
            <a:endParaRPr lang="en-US" sz="1800" dirty="0"/>
          </a:p>
          <a:p>
            <a:pPr marL="68580" indent="0">
              <a:buNone/>
            </a:pPr>
            <a:endParaRPr lang="en-US" sz="1800" dirty="0"/>
          </a:p>
          <a:p>
            <a:pPr marL="68580" indent="0">
              <a:buNone/>
            </a:pPr>
            <a:r>
              <a:rPr lang="en-US" sz="1800" dirty="0"/>
              <a:t>#Create a file for any hash </a:t>
            </a:r>
            <a:r>
              <a:rPr lang="en-US" sz="1800" dirty="0" smtClean="0"/>
              <a:t>name    </a:t>
            </a:r>
            <a:endParaRPr lang="en-US" sz="1800" dirty="0"/>
          </a:p>
          <a:p>
            <a:pPr marL="68580" indent="0">
              <a:buNone/>
            </a:pPr>
            <a:r>
              <a:rPr lang="en-US" sz="1800" b="1" dirty="0" err="1"/>
              <a:t>hfilename</a:t>
            </a:r>
            <a:r>
              <a:rPr lang="en-US" sz="1800" dirty="0"/>
              <a:t>="file_"+</a:t>
            </a:r>
            <a:r>
              <a:rPr lang="en-US" sz="1800" dirty="0" err="1"/>
              <a:t>nohashname</a:t>
            </a:r>
            <a:r>
              <a:rPr lang="en-US" sz="1800" dirty="0"/>
              <a:t>+".</a:t>
            </a:r>
            <a:r>
              <a:rPr lang="en-US" sz="1800" dirty="0" smtClean="0"/>
              <a:t>txt“   </a:t>
            </a:r>
            <a:r>
              <a:rPr lang="en-US" sz="1800" i="1" dirty="0" smtClean="0"/>
              <a:t>#dynamic file naming</a:t>
            </a:r>
            <a:endParaRPr lang="en-US" sz="1800" i="1" dirty="0"/>
          </a:p>
          <a:p>
            <a:pPr marL="68580" indent="0">
              <a:buNone/>
            </a:pPr>
            <a:r>
              <a:rPr lang="en-US" sz="1800" b="1" dirty="0" err="1"/>
              <a:t>rawfile</a:t>
            </a:r>
            <a:r>
              <a:rPr lang="en-US" sz="1800" dirty="0"/>
              <a:t>="file_</a:t>
            </a:r>
            <a:r>
              <a:rPr lang="en-US" sz="1800" dirty="0" err="1"/>
              <a:t>rawtweets</a:t>
            </a:r>
            <a:r>
              <a:rPr lang="en-US" sz="1800" dirty="0"/>
              <a:t>_"+</a:t>
            </a:r>
            <a:r>
              <a:rPr lang="en-US" sz="1800" dirty="0" err="1"/>
              <a:t>nohashname</a:t>
            </a:r>
            <a:r>
              <a:rPr lang="en-US" sz="1800" dirty="0"/>
              <a:t>+".</a:t>
            </a:r>
            <a:r>
              <a:rPr lang="en-US" sz="1800" dirty="0" smtClean="0"/>
              <a:t>txt“</a:t>
            </a:r>
          </a:p>
          <a:p>
            <a:pPr marL="68580" indent="0">
              <a:buNone/>
            </a:pPr>
            <a:r>
              <a:rPr lang="en-US" sz="1800" dirty="0" smtClean="0"/>
              <a:t>#from </a:t>
            </a:r>
            <a:r>
              <a:rPr lang="en-US" sz="1800" dirty="0" err="1" smtClean="0"/>
              <a:t>Tweepy</a:t>
            </a:r>
            <a:endParaRPr lang="en-US" sz="1800" dirty="0"/>
          </a:p>
          <a:p>
            <a:pPr marL="68580" indent="0">
              <a:buNone/>
            </a:pPr>
            <a:r>
              <a:rPr lang="en-US" sz="1800" b="1" dirty="0" err="1"/>
              <a:t>twitter_stream</a:t>
            </a:r>
            <a:r>
              <a:rPr lang="en-US" sz="1800" b="1" dirty="0"/>
              <a:t> = Stream(</a:t>
            </a:r>
            <a:r>
              <a:rPr lang="en-US" sz="1800" b="1" dirty="0" err="1"/>
              <a:t>auth</a:t>
            </a:r>
            <a:r>
              <a:rPr lang="en-US" sz="1800" b="1" dirty="0"/>
              <a:t>, 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Listener(</a:t>
            </a:r>
            <a:r>
              <a:rPr lang="en-US" sz="1800" b="1" dirty="0" err="1">
                <a:solidFill>
                  <a:schemeClr val="accent6">
                    <a:lumMod val="75000"/>
                  </a:schemeClr>
                </a:solidFill>
              </a:rPr>
              <a:t>numtweets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1800" b="1" dirty="0" err="1">
                <a:solidFill>
                  <a:schemeClr val="accent6">
                    <a:lumMod val="75000"/>
                  </a:schemeClr>
                </a:solidFill>
              </a:rPr>
              <a:t>hfilename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1800" b="1" dirty="0" err="1">
                <a:solidFill>
                  <a:schemeClr val="accent6">
                    <a:lumMod val="75000"/>
                  </a:schemeClr>
                </a:solidFill>
              </a:rPr>
              <a:t>rawfile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)</a:t>
            </a:r>
            <a:r>
              <a:rPr lang="en-US" sz="1800" b="1" dirty="0"/>
              <a:t>)</a:t>
            </a:r>
          </a:p>
          <a:p>
            <a:pPr marL="68580" indent="0">
              <a:buNone/>
            </a:pPr>
            <a:r>
              <a:rPr lang="en-US" sz="1800" dirty="0"/>
              <a:t>#</a:t>
            </a:r>
            <a:r>
              <a:rPr lang="en-US" sz="1800" dirty="0" err="1"/>
              <a:t>twitter_stream.filter</a:t>
            </a:r>
            <a:r>
              <a:rPr lang="en-US" sz="1800" dirty="0"/>
              <a:t>(track=['#</a:t>
            </a:r>
            <a:r>
              <a:rPr lang="en-US" sz="1800" dirty="0" err="1"/>
              <a:t>womensrights</a:t>
            </a:r>
            <a:r>
              <a:rPr lang="en-US" sz="1800" dirty="0"/>
              <a:t>'])</a:t>
            </a:r>
          </a:p>
          <a:p>
            <a:pPr marL="68580" indent="0">
              <a:buNone/>
            </a:pPr>
            <a:r>
              <a:rPr lang="en-US" sz="1800" dirty="0" err="1"/>
              <a:t>twitter_stream.filter</a:t>
            </a:r>
            <a:r>
              <a:rPr lang="en-US" sz="1800" dirty="0"/>
              <a:t>(track=[</a:t>
            </a:r>
            <a:r>
              <a:rPr lang="en-US" sz="1800" dirty="0" err="1"/>
              <a:t>hashname</a:t>
            </a:r>
            <a:r>
              <a:rPr lang="en-US" sz="1800" dirty="0"/>
              <a:t>])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043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262" y="589616"/>
            <a:ext cx="8100646" cy="68819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Word Cloud &amp; a few Tweets  for #</a:t>
            </a:r>
            <a:r>
              <a:rPr lang="en-US" sz="2800" dirty="0" err="1" smtClean="0"/>
              <a:t>stockmarket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262" y="1374083"/>
            <a:ext cx="6777317" cy="3508977"/>
          </a:xfrm>
        </p:spPr>
        <p:txBody>
          <a:bodyPr/>
          <a:lstStyle/>
          <a:p>
            <a:r>
              <a:rPr lang="en-US" dirty="0" smtClean="0"/>
              <a:t>From this point, you can create files, evaluate text, compare text, evaluate sentiment, etc.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59" y="3559419"/>
            <a:ext cx="7094220" cy="31623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717" y="2188734"/>
            <a:ext cx="4523055" cy="230120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8792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128" y="723106"/>
            <a:ext cx="8347935" cy="710984"/>
          </a:xfrm>
        </p:spPr>
        <p:txBody>
          <a:bodyPr>
            <a:normAutofit/>
          </a:bodyPr>
          <a:lstStyle/>
          <a:p>
            <a:r>
              <a:rPr lang="en-US" dirty="0" smtClean="0"/>
              <a:t>Example 3: </a:t>
            </a:r>
            <a:r>
              <a:rPr lang="en-US" dirty="0" err="1" smtClean="0"/>
              <a:t>scikit</a:t>
            </a:r>
            <a:r>
              <a:rPr lang="en-US" dirty="0" smtClean="0"/>
              <a:t> code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9549" y="1584101"/>
            <a:ext cx="8165206" cy="4971245"/>
          </a:xfrm>
        </p:spPr>
        <p:txBody>
          <a:bodyPr>
            <a:normAutofit fontScale="55000" lnSpcReduction="20000"/>
          </a:bodyPr>
          <a:lstStyle/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##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Basic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scikit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learn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tokenizer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and counter</a:t>
            </a: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## http://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scikit-learn.org/stable/modules/feature_extraction.html#the-bag-of-words-#representation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sklearn.feature_extraction.text</a:t>
            </a:r>
            <a:r>
              <a:rPr lang="en-US" dirty="0"/>
              <a:t> import </a:t>
            </a:r>
            <a:r>
              <a:rPr lang="en-US" dirty="0" err="1"/>
              <a:t>CountVectorizer</a:t>
            </a:r>
            <a:endParaRPr lang="en-US" dirty="0"/>
          </a:p>
          <a:p>
            <a:pPr marL="68580" indent="0">
              <a:buNone/>
            </a:pPr>
            <a:r>
              <a:rPr lang="en-US" dirty="0"/>
              <a:t>from </a:t>
            </a:r>
            <a:r>
              <a:rPr lang="en-US" dirty="0" err="1"/>
              <a:t>sklearn.feature_extraction.text</a:t>
            </a:r>
            <a:r>
              <a:rPr lang="en-US" dirty="0"/>
              <a:t> import </a:t>
            </a:r>
            <a:r>
              <a:rPr lang="en-US" dirty="0" err="1"/>
              <a:t>TfidfTransformer</a:t>
            </a:r>
            <a:endParaRPr lang="en-US" dirty="0"/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 See: http://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scikit-learn.org/stable/modules/feature_extraction.html#the-bag-of-words-#representation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 For code on IDF and TF_IDF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 err="1"/>
              <a:t>vectorizer</a:t>
            </a:r>
            <a:r>
              <a:rPr lang="en-US" dirty="0"/>
              <a:t> = </a:t>
            </a:r>
            <a:r>
              <a:rPr lang="en-US" dirty="0" err="1"/>
              <a:t>CountVectorizer</a:t>
            </a:r>
            <a:r>
              <a:rPr lang="en-US" dirty="0"/>
              <a:t>(</a:t>
            </a:r>
            <a:r>
              <a:rPr lang="en-US" dirty="0" err="1"/>
              <a:t>min_df</a:t>
            </a:r>
            <a:r>
              <a:rPr lang="en-US" dirty="0"/>
              <a:t>=1, </a:t>
            </a:r>
            <a:r>
              <a:rPr lang="en-US" dirty="0" err="1"/>
              <a:t>ngram_range</a:t>
            </a:r>
            <a:r>
              <a:rPr lang="en-US" dirty="0"/>
              <a:t>=(1,2), </a:t>
            </a:r>
            <a:r>
              <a:rPr lang="en-US" dirty="0" err="1"/>
              <a:t>token_pattern</a:t>
            </a:r>
            <a:r>
              <a:rPr lang="en-US" dirty="0"/>
              <a:t>=r'\b\w+\b')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/>
              <a:t>corpus = ['This is the first document.',</a:t>
            </a:r>
          </a:p>
          <a:p>
            <a:pPr marL="68580" indent="0">
              <a:buNone/>
            </a:pPr>
            <a:r>
              <a:rPr lang="en-US" dirty="0"/>
              <a:t>          'This is the second </a:t>
            </a:r>
            <a:r>
              <a:rPr lang="en-US" dirty="0" smtClean="0"/>
              <a:t>document</a:t>
            </a:r>
            <a:r>
              <a:rPr lang="en-US" dirty="0"/>
              <a:t>.',</a:t>
            </a:r>
          </a:p>
          <a:p>
            <a:pPr marL="68580" indent="0">
              <a:buNone/>
            </a:pPr>
            <a:r>
              <a:rPr lang="en-US" dirty="0"/>
              <a:t>          'And the third one.',</a:t>
            </a:r>
          </a:p>
          <a:p>
            <a:pPr marL="68580" indent="0">
              <a:buNone/>
            </a:pPr>
            <a:r>
              <a:rPr lang="en-US" dirty="0"/>
              <a:t>          'Is this the first document?']</a:t>
            </a:r>
          </a:p>
          <a:p>
            <a:pPr marL="68580" indent="0">
              <a:buNone/>
            </a:pPr>
            <a:r>
              <a:rPr lang="en-US" dirty="0"/>
              <a:t>          </a:t>
            </a:r>
          </a:p>
          <a:p>
            <a:pPr marL="68580" indent="0">
              <a:buNone/>
            </a:pPr>
            <a:r>
              <a:rPr lang="en-US" dirty="0"/>
              <a:t>X = </a:t>
            </a:r>
            <a:r>
              <a:rPr lang="en-US" dirty="0" err="1"/>
              <a:t>vectorizer.fit_transform</a:t>
            </a:r>
            <a:r>
              <a:rPr lang="en-US" dirty="0"/>
              <a:t>(corpus)</a:t>
            </a:r>
          </a:p>
          <a:p>
            <a:pPr marL="68580" indent="0">
              <a:buNone/>
            </a:pPr>
            <a:r>
              <a:rPr lang="en-US" dirty="0"/>
              <a:t>print(X)</a:t>
            </a:r>
          </a:p>
          <a:p>
            <a:pPr marL="68580" indent="0">
              <a:buNone/>
            </a:pPr>
            <a:r>
              <a:rPr lang="en-US" dirty="0"/>
              <a:t>W=</a:t>
            </a:r>
            <a:r>
              <a:rPr lang="en-US" dirty="0" err="1"/>
              <a:t>vectorizer.get_feature_names</a:t>
            </a:r>
            <a:r>
              <a:rPr lang="en-US" dirty="0"/>
              <a:t>()</a:t>
            </a:r>
          </a:p>
          <a:p>
            <a:pPr marL="68580" indent="0">
              <a:buNone/>
            </a:pPr>
            <a:r>
              <a:rPr lang="en-US" dirty="0"/>
              <a:t>print(W)</a:t>
            </a: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#The output for W is</a:t>
            </a: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#['and', 'document', 'first', 'is', 'one', 'second', 'the', 'third', 'this']</a:t>
            </a:r>
          </a:p>
          <a:p>
            <a:pPr marL="68580" indent="0">
              <a:buNone/>
            </a:pPr>
            <a:r>
              <a:rPr lang="en-US" dirty="0"/>
              <a:t>print(</a:t>
            </a:r>
            <a:r>
              <a:rPr lang="en-US" dirty="0" err="1"/>
              <a:t>X.toarray</a:t>
            </a:r>
            <a:r>
              <a:rPr lang="en-US" dirty="0"/>
              <a:t>())</a:t>
            </a:r>
          </a:p>
          <a:p>
            <a:pPr marL="6858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6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85226"/>
          </a:xfrm>
        </p:spPr>
        <p:txBody>
          <a:bodyPr>
            <a:normAutofit/>
          </a:bodyPr>
          <a:lstStyle/>
          <a:p>
            <a:r>
              <a:rPr lang="en-US" dirty="0" smtClean="0"/>
              <a:t>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0" y="1847134"/>
            <a:ext cx="6777317" cy="3508977"/>
          </a:xfrm>
        </p:spPr>
        <p:txBody>
          <a:bodyPr>
            <a:normAutofit fontScale="77500" lnSpcReduction="20000"/>
          </a:bodyPr>
          <a:lstStyle/>
          <a:p>
            <a:pPr marL="6858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#Column of matrix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68580" indent="0">
              <a:buNone/>
            </a:pPr>
            <a:r>
              <a:rPr lang="en-US" dirty="0"/>
              <a:t>print(</a:t>
            </a:r>
            <a:r>
              <a:rPr lang="en-US" dirty="0" err="1"/>
              <a:t>vectorizer.vocabulary_.get</a:t>
            </a:r>
            <a:r>
              <a:rPr lang="en-US" dirty="0"/>
              <a:t>('document'))</a:t>
            </a: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#Result is 1</a:t>
            </a:r>
          </a:p>
          <a:p>
            <a:pPr marL="68580" indent="0">
              <a:buNone/>
            </a:pPr>
            <a:r>
              <a:rPr lang="en-US" dirty="0"/>
              <a:t>print(</a:t>
            </a:r>
            <a:r>
              <a:rPr lang="en-US" dirty="0" err="1"/>
              <a:t>vectorizer.vocabulary_.get</a:t>
            </a:r>
            <a:r>
              <a:rPr lang="en-US" dirty="0"/>
              <a:t>('</a:t>
            </a:r>
            <a:r>
              <a:rPr lang="en-US" dirty="0" err="1"/>
              <a:t>FruitCake</a:t>
            </a:r>
            <a:r>
              <a:rPr lang="en-US" dirty="0"/>
              <a:t>'))</a:t>
            </a: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#Result is None</a:t>
            </a:r>
          </a:p>
          <a:p>
            <a:pPr marL="68580" indent="0">
              <a:buNone/>
            </a:pPr>
            <a:r>
              <a:rPr lang="en-US" dirty="0"/>
              <a:t>print(</a:t>
            </a:r>
            <a:r>
              <a:rPr lang="en-US" dirty="0" err="1"/>
              <a:t>vectorizer.vocabulary_.get</a:t>
            </a:r>
            <a:r>
              <a:rPr lang="en-US" dirty="0"/>
              <a:t>('this'))</a:t>
            </a:r>
          </a:p>
          <a:p>
            <a:pPr marL="6858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#Result is 18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68580" indent="0">
              <a:buNone/>
            </a:pPr>
            <a:r>
              <a:rPr lang="en-US" dirty="0"/>
              <a:t>analyze = </a:t>
            </a:r>
            <a:r>
              <a:rPr lang="en-US" dirty="0" err="1"/>
              <a:t>vectorizer.build_analyzer</a:t>
            </a:r>
            <a:r>
              <a:rPr lang="en-US" dirty="0"/>
              <a:t>()</a:t>
            </a:r>
          </a:p>
          <a:p>
            <a:pPr marL="68580" indent="0">
              <a:buNone/>
            </a:pPr>
            <a:r>
              <a:rPr lang="en-US" dirty="0"/>
              <a:t>Y = analyze("This is a text document to analyze.")</a:t>
            </a:r>
          </a:p>
          <a:p>
            <a:pPr marL="68580" indent="0">
              <a:buNone/>
            </a:pPr>
            <a:r>
              <a:rPr lang="en-US" dirty="0"/>
              <a:t>print(Y)</a:t>
            </a: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#The output Y is</a:t>
            </a:r>
          </a:p>
          <a:p>
            <a:pPr marL="6858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#['this', 'is', 'text', 'document', 'to', 'analyze']</a:t>
            </a:r>
          </a:p>
          <a:p>
            <a:pPr marL="6858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18103" y="5873349"/>
            <a:ext cx="76280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http://scikit-learn.org/stable/modules/feature_extraction.html#the-bag-of-words-representation</a:t>
            </a:r>
          </a:p>
        </p:txBody>
      </p:sp>
    </p:spTree>
    <p:extLst>
      <p:ext uri="{BB962C8B-B14F-4D97-AF65-F5344CB8AC3E}">
        <p14:creationId xmlns:p14="http://schemas.microsoft.com/office/powerpoint/2010/main" val="156678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2" y="589616"/>
            <a:ext cx="7024744" cy="1143000"/>
          </a:xfrm>
        </p:spPr>
        <p:txBody>
          <a:bodyPr/>
          <a:lstStyle/>
          <a:p>
            <a:r>
              <a:rPr lang="en-US" dirty="0" smtClean="0"/>
              <a:t>Problems with Text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2232212"/>
            <a:ext cx="6777317" cy="3508977"/>
          </a:xfrm>
        </p:spPr>
        <p:txBody>
          <a:bodyPr>
            <a:normAutofit/>
          </a:bodyPr>
          <a:lstStyle/>
          <a:p>
            <a:r>
              <a:rPr lang="en-US" dirty="0" smtClean="0"/>
              <a:t>High </a:t>
            </a:r>
            <a:r>
              <a:rPr lang="en-US" dirty="0"/>
              <a:t>dimensionality </a:t>
            </a:r>
          </a:p>
          <a:p>
            <a:r>
              <a:rPr lang="en-US" dirty="0" smtClean="0"/>
              <a:t>Large </a:t>
            </a:r>
            <a:r>
              <a:rPr lang="en-US" dirty="0"/>
              <a:t>number of features </a:t>
            </a:r>
          </a:p>
          <a:p>
            <a:r>
              <a:rPr lang="en-US" dirty="0" smtClean="0"/>
              <a:t>Noisy </a:t>
            </a:r>
            <a:r>
              <a:rPr lang="en-US" dirty="0"/>
              <a:t>data </a:t>
            </a:r>
          </a:p>
          <a:p>
            <a:r>
              <a:rPr lang="en-US" dirty="0" smtClean="0"/>
              <a:t>Redundant </a:t>
            </a:r>
            <a:r>
              <a:rPr lang="en-US" dirty="0"/>
              <a:t>data </a:t>
            </a:r>
          </a:p>
          <a:p>
            <a:r>
              <a:rPr lang="en-US" dirty="0" err="1" smtClean="0"/>
              <a:t>Schemaless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Different </a:t>
            </a:r>
            <a:r>
              <a:rPr lang="en-US" dirty="0"/>
              <a:t>ways to represent it </a:t>
            </a:r>
          </a:p>
          <a:p>
            <a:r>
              <a:rPr lang="en-US" dirty="0" smtClean="0"/>
              <a:t>Machines </a:t>
            </a:r>
            <a:r>
              <a:rPr lang="en-US" dirty="0"/>
              <a:t>have a hard time processing it </a:t>
            </a:r>
          </a:p>
          <a:p>
            <a:r>
              <a:rPr lang="en-US" dirty="0" smtClean="0"/>
              <a:t>Lots </a:t>
            </a:r>
            <a:r>
              <a:rPr lang="en-US" dirty="0"/>
              <a:t>of it </a:t>
            </a:r>
          </a:p>
          <a:p>
            <a:r>
              <a:rPr lang="en-US" dirty="0" smtClean="0"/>
              <a:t>Typically </a:t>
            </a:r>
            <a:r>
              <a:rPr lang="en-US" dirty="0"/>
              <a:t>partial and biased 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4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751300" y="931954"/>
            <a:ext cx="7453808" cy="427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100" dirty="0">
                <a:solidFill>
                  <a:schemeClr val="tx1"/>
                </a:solidFill>
                <a:latin typeface="Arial Unicode MS" panose="020B0604020202020204" pitchFamily="34" charset="-128"/>
              </a:rPr>
              <a:t>#Example 4</a:t>
            </a:r>
          </a:p>
          <a:p>
            <a:pPr marL="0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100" dirty="0">
                <a:solidFill>
                  <a:schemeClr val="tx1"/>
                </a:solidFill>
                <a:latin typeface="Arial Unicode MS" panose="020B0604020202020204" pitchFamily="34" charset="-128"/>
              </a:rPr>
              <a:t>from</a:t>
            </a:r>
            <a:r>
              <a:rPr lang="en-US" sz="2100" dirty="0">
                <a:solidFill>
                  <a:schemeClr val="tx1"/>
                </a:solidFill>
              </a:rPr>
              <a:t> </a:t>
            </a:r>
            <a:r>
              <a:rPr lang="en-US" sz="2100" dirty="0" err="1">
                <a:solidFill>
                  <a:schemeClr val="tx1"/>
                </a:solidFill>
                <a:latin typeface="Arial Unicode MS" panose="020B0604020202020204" pitchFamily="34" charset="-128"/>
              </a:rPr>
              <a:t>nltk.tokenize</a:t>
            </a:r>
            <a:r>
              <a:rPr lang="en-US" sz="2100" dirty="0">
                <a:solidFill>
                  <a:schemeClr val="tx1"/>
                </a:solidFill>
                <a:latin typeface="Arial Unicode MS" panose="020B0604020202020204" pitchFamily="34" charset="-128"/>
              </a:rPr>
              <a:t> import</a:t>
            </a:r>
            <a:r>
              <a:rPr lang="en-US" sz="2100" dirty="0">
                <a:solidFill>
                  <a:schemeClr val="tx1"/>
                </a:solidFill>
              </a:rPr>
              <a:t> </a:t>
            </a:r>
            <a:r>
              <a:rPr lang="en-US" sz="2100" b="1" dirty="0" err="1">
                <a:solidFill>
                  <a:schemeClr val="tx1"/>
                </a:solidFill>
                <a:latin typeface="Arial Unicode MS" panose="020B0604020202020204" pitchFamily="34" charset="-128"/>
              </a:rPr>
              <a:t>word_tokenize</a:t>
            </a:r>
            <a:endParaRPr lang="en-US" sz="21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100" dirty="0">
                <a:latin typeface="Arial Unicode MS" panose="020B0604020202020204" pitchFamily="34" charset="-128"/>
              </a:rPr>
              <a:t>tweet2 = "Pretend this is a tweet"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100" dirty="0">
              <a:latin typeface="Arial Unicode MS" panose="020B0604020202020204" pitchFamily="34" charset="-128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100" dirty="0" err="1">
                <a:latin typeface="Arial Unicode MS" panose="020B0604020202020204" pitchFamily="34" charset="-128"/>
              </a:rPr>
              <a:t>BagOfWords</a:t>
            </a:r>
            <a:r>
              <a:rPr lang="en-US" sz="2100" dirty="0">
                <a:latin typeface="Arial Unicode MS" panose="020B0604020202020204" pitchFamily="34" charset="-128"/>
              </a:rPr>
              <a:t>=</a:t>
            </a:r>
            <a:r>
              <a:rPr lang="en-US" sz="2100" b="1" dirty="0" err="1">
                <a:latin typeface="Arial Unicode MS" panose="020B0604020202020204" pitchFamily="34" charset="-128"/>
              </a:rPr>
              <a:t>word_tokenize</a:t>
            </a:r>
            <a:r>
              <a:rPr lang="en-US" sz="2100" dirty="0">
                <a:latin typeface="Arial Unicode MS" panose="020B0604020202020204" pitchFamily="34" charset="-128"/>
              </a:rPr>
              <a:t>(tweet2)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100" dirty="0">
                <a:latin typeface="Arial Unicode MS" panose="020B0604020202020204" pitchFamily="34" charset="-128"/>
              </a:rPr>
              <a:t>print(</a:t>
            </a:r>
            <a:r>
              <a:rPr lang="en-US" sz="2100" dirty="0" err="1">
                <a:latin typeface="Arial Unicode MS" panose="020B0604020202020204" pitchFamily="34" charset="-128"/>
              </a:rPr>
              <a:t>BagOfWords</a:t>
            </a:r>
            <a:r>
              <a:rPr lang="en-US" sz="2100" dirty="0">
                <a:latin typeface="Arial Unicode MS" panose="020B0604020202020204" pitchFamily="34" charset="-128"/>
              </a:rPr>
              <a:t>)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100" dirty="0">
                <a:latin typeface="Arial Unicode MS" panose="020B0604020202020204" pitchFamily="34" charset="-128"/>
              </a:rPr>
              <a:t>print(type(</a:t>
            </a:r>
            <a:r>
              <a:rPr lang="en-US" sz="2100" dirty="0" err="1">
                <a:latin typeface="Arial Unicode MS" panose="020B0604020202020204" pitchFamily="34" charset="-128"/>
              </a:rPr>
              <a:t>BagOfWords</a:t>
            </a:r>
            <a:r>
              <a:rPr lang="en-US" sz="2100" dirty="0">
                <a:latin typeface="Arial Unicode MS" panose="020B0604020202020204" pitchFamily="34" charset="-128"/>
              </a:rPr>
              <a:t>))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100" dirty="0">
                <a:latin typeface="Arial Unicode MS" panose="020B0604020202020204" pitchFamily="34" charset="-128"/>
              </a:rPr>
              <a:t>for </a:t>
            </a:r>
            <a:r>
              <a:rPr lang="en-US" sz="2100" dirty="0" err="1">
                <a:latin typeface="Arial Unicode MS" panose="020B0604020202020204" pitchFamily="34" charset="-128"/>
              </a:rPr>
              <a:t>eachword</a:t>
            </a:r>
            <a:r>
              <a:rPr lang="en-US" sz="2100" dirty="0">
                <a:latin typeface="Arial Unicode MS" panose="020B0604020202020204" pitchFamily="34" charset="-128"/>
              </a:rPr>
              <a:t> in </a:t>
            </a:r>
            <a:r>
              <a:rPr lang="en-US" sz="2100" dirty="0" err="1">
                <a:latin typeface="Arial Unicode MS" panose="020B0604020202020204" pitchFamily="34" charset="-128"/>
              </a:rPr>
              <a:t>BagOfWords</a:t>
            </a:r>
            <a:r>
              <a:rPr lang="en-US" sz="2100" dirty="0">
                <a:latin typeface="Arial Unicode MS" panose="020B0604020202020204" pitchFamily="34" charset="-128"/>
              </a:rPr>
              <a:t>: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100" dirty="0">
                <a:latin typeface="Arial Unicode MS" panose="020B0604020202020204" pitchFamily="34" charset="-128"/>
              </a:rPr>
              <a:t>    print(</a:t>
            </a:r>
            <a:r>
              <a:rPr lang="en-US" sz="2100" dirty="0" err="1">
                <a:latin typeface="Arial Unicode MS" panose="020B0604020202020204" pitchFamily="34" charset="-128"/>
              </a:rPr>
              <a:t>eachword</a:t>
            </a:r>
            <a:r>
              <a:rPr lang="en-US" sz="2100" dirty="0">
                <a:latin typeface="Arial Unicode MS" panose="020B0604020202020204" pitchFamily="34" charset="-128"/>
              </a:rPr>
              <a:t>)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100" dirty="0">
              <a:latin typeface="Arial Unicode MS" panose="020B0604020202020204" pitchFamily="34" charset="-128"/>
            </a:endParaRPr>
          </a:p>
          <a:p>
            <a:pPr marL="0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100" dirty="0">
              <a:solidFill>
                <a:schemeClr val="tx1"/>
              </a:solidFill>
              <a:latin typeface="Arial Unicode MS" panose="020B0604020202020204" pitchFamily="34" charset="-128"/>
            </a:endParaRPr>
          </a:p>
          <a:p>
            <a:pPr marL="0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100" dirty="0">
                <a:solidFill>
                  <a:schemeClr val="tx1"/>
                </a:solidFill>
                <a:latin typeface="Arial Unicode MS" panose="020B0604020202020204" pitchFamily="34" charset="-128"/>
              </a:rPr>
              <a:t>                        RESULT:</a:t>
            </a:r>
          </a:p>
          <a:p>
            <a:pPr marL="0" indent="0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2100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7417" y="3810681"/>
            <a:ext cx="5147384" cy="200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56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 Analysis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reworded from Dan </a:t>
            </a:r>
            <a:r>
              <a:rPr lang="en-US" dirty="0" err="1" smtClean="0"/>
              <a:t>Jurafsky’s</a:t>
            </a:r>
            <a:r>
              <a:rPr lang="en-US" dirty="0" smtClean="0"/>
              <a:t> slides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DAEB4-1C68-B94D-AF8F-9CBA21D1EB85}" type="datetime4">
              <a:rPr lang="en-US" smtClean="0"/>
              <a:t>July 24,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1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953338" y="692813"/>
            <a:ext cx="7024744" cy="891288"/>
          </a:xfrm>
        </p:spPr>
        <p:txBody>
          <a:bodyPr/>
          <a:lstStyle/>
          <a:p>
            <a:r>
              <a:rPr lang="en-US" dirty="0" smtClean="0"/>
              <a:t>Sentiment Analysis	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69701" y="2060620"/>
            <a:ext cx="7843233" cy="4353059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dirty="0" smtClean="0"/>
              <a:t>The process of determining the </a:t>
            </a:r>
            <a:r>
              <a:rPr lang="en-US" b="1" dirty="0" smtClean="0"/>
              <a:t>opinion</a:t>
            </a:r>
            <a:r>
              <a:rPr lang="en-US" dirty="0" smtClean="0"/>
              <a:t> of a piece of text. 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dirty="0" smtClean="0"/>
              <a:t>At this stage, this translates to determining if the writer’s attitude is </a:t>
            </a:r>
            <a:r>
              <a:rPr lang="en-US" b="1" dirty="0" smtClean="0"/>
              <a:t>positive</a:t>
            </a:r>
            <a:r>
              <a:rPr lang="en-US" dirty="0" smtClean="0"/>
              <a:t>, </a:t>
            </a:r>
            <a:r>
              <a:rPr lang="en-US" b="1" dirty="0" smtClean="0"/>
              <a:t>negative</a:t>
            </a:r>
            <a:r>
              <a:rPr lang="en-US" dirty="0" smtClean="0"/>
              <a:t>, or </a:t>
            </a:r>
            <a:r>
              <a:rPr lang="en-US" b="1" dirty="0" smtClean="0"/>
              <a:t>neutral</a:t>
            </a:r>
            <a:r>
              <a:rPr lang="en-US" dirty="0" smtClean="0"/>
              <a:t> in the particular piece of writing.</a:t>
            </a:r>
          </a:p>
          <a:p>
            <a:pPr marL="68580" indent="0">
              <a:buNone/>
            </a:pPr>
            <a:endParaRPr lang="en-US" dirty="0"/>
          </a:p>
          <a:p>
            <a:r>
              <a:rPr lang="en-US" dirty="0" smtClean="0"/>
              <a:t>Algorithms may be statistical, machine learning, or natural language processing.</a:t>
            </a:r>
          </a:p>
          <a:p>
            <a:endParaRPr lang="en-US" dirty="0" smtClean="0"/>
          </a:p>
          <a:p>
            <a:r>
              <a:rPr lang="en-US" dirty="0" smtClean="0"/>
              <a:t>Sentiment generally has a </a:t>
            </a:r>
            <a:r>
              <a:rPr lang="en-US" b="1" dirty="0" smtClean="0"/>
              <a:t>strength</a:t>
            </a:r>
            <a:r>
              <a:rPr lang="en-US" dirty="0" smtClean="0"/>
              <a:t> associated with it.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7CFD-21A5-9E4C-BE4B-7AC5B02F571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526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Movie review sentiment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33F6A-DBBD-264C-BAC1-0F96221E1C91}" type="datetime4">
              <a:rPr lang="en-US" smtClean="0"/>
              <a:t>July 24, 2019</a:t>
            </a:fld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015993" y="2399966"/>
            <a:ext cx="7486323" cy="3333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unbelievably disappointing </a:t>
            </a:r>
          </a:p>
          <a:p>
            <a:r>
              <a:rPr lang="en-US" dirty="0" smtClean="0"/>
              <a:t>Full of zany characters and richly applied satire, and some great plot twists</a:t>
            </a:r>
          </a:p>
          <a:p>
            <a:r>
              <a:rPr lang="en-US" dirty="0" smtClean="0"/>
              <a:t> this is the greatest screwball comedy ever filmed</a:t>
            </a:r>
          </a:p>
          <a:p>
            <a:r>
              <a:rPr lang="en-US" dirty="0" smtClean="0"/>
              <a:t> It was pathetic. The worst part about it was the boxing scenes.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9" name="Picture 8" descr="Thumbs-down-icon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34" y="4628556"/>
            <a:ext cx="527882" cy="503632"/>
          </a:xfrm>
          <a:prstGeom prst="rect">
            <a:avLst/>
          </a:prstGeom>
        </p:spPr>
      </p:pic>
      <p:pic>
        <p:nvPicPr>
          <p:cNvPr id="10" name="Picture 9" descr="Thumbs-up-icon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93" y="2971467"/>
            <a:ext cx="559082" cy="533399"/>
          </a:xfrm>
          <a:prstGeom prst="rect">
            <a:avLst/>
          </a:prstGeom>
        </p:spPr>
      </p:pic>
      <p:pic>
        <p:nvPicPr>
          <p:cNvPr id="11" name="Picture 10" descr="Thumbs-down-icon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34" y="2429735"/>
            <a:ext cx="527882" cy="503632"/>
          </a:xfrm>
          <a:prstGeom prst="rect">
            <a:avLst/>
          </a:prstGeom>
        </p:spPr>
      </p:pic>
      <p:pic>
        <p:nvPicPr>
          <p:cNvPr id="12" name="Picture 11" descr="Thumbs-up-icon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28" y="3865853"/>
            <a:ext cx="559082" cy="53339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370119" y="6128102"/>
            <a:ext cx="22820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i="1" dirty="0"/>
              <a:t>Dan </a:t>
            </a:r>
            <a:r>
              <a:rPr lang="en-US" sz="1400" b="1" i="1" dirty="0" err="1" smtClean="0"/>
              <a:t>Jurafsky’s</a:t>
            </a:r>
            <a:r>
              <a:rPr lang="en-US" sz="1400" b="1" i="1" dirty="0" smtClean="0"/>
              <a:t> example</a:t>
            </a: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98031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Product Search – Reviews as a Proxy for Sentiment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990DE-66CD-3A44-A265-503AC59E1785}" type="datetime4">
              <a:rPr lang="en-US" smtClean="0"/>
              <a:t>July 24, 2019</a:t>
            </a:fld>
            <a:endParaRPr lang="en-US"/>
          </a:p>
        </p:txBody>
      </p:sp>
      <p:pic>
        <p:nvPicPr>
          <p:cNvPr id="6" name="Picture 5" descr="googleproductsearch.tif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63" y="2170664"/>
            <a:ext cx="7467600" cy="38571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70119" y="6128102"/>
            <a:ext cx="228203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b="1" i="1" dirty="0"/>
              <a:t>Dan </a:t>
            </a:r>
            <a:r>
              <a:rPr lang="en-US" sz="1400" b="1" i="1" dirty="0" err="1" smtClean="0"/>
              <a:t>Jurafsky’s</a:t>
            </a:r>
            <a:r>
              <a:rPr lang="en-US" sz="1400" b="1" i="1" dirty="0" smtClean="0"/>
              <a:t> example</a:t>
            </a:r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07763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733559"/>
            <a:ext cx="7024744" cy="863421"/>
          </a:xfrm>
        </p:spPr>
        <p:txBody>
          <a:bodyPr/>
          <a:lstStyle/>
          <a:p>
            <a:r>
              <a:rPr lang="en-US" dirty="0" smtClean="0"/>
              <a:t>Detecting Attitudes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975" y="1931832"/>
            <a:ext cx="7765959" cy="4444906"/>
          </a:xfrm>
        </p:spPr>
        <p:txBody>
          <a:bodyPr>
            <a:normAutofit/>
          </a:bodyPr>
          <a:lstStyle/>
          <a:p>
            <a:r>
              <a:rPr lang="en-US" b="1" dirty="0"/>
              <a:t>Sentiment analysis </a:t>
            </a:r>
            <a:r>
              <a:rPr lang="en-US" dirty="0"/>
              <a:t>is the detection of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attitudes</a:t>
            </a:r>
          </a:p>
          <a:p>
            <a:pPr marL="457200" lvl="1" indent="0">
              <a:buNone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Holder (source) </a:t>
            </a:r>
            <a:r>
              <a:rPr lang="en-US" dirty="0"/>
              <a:t>of attitude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Target (aspect) </a:t>
            </a:r>
            <a:r>
              <a:rPr lang="en-US" dirty="0"/>
              <a:t>of attitude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Type </a:t>
            </a:r>
            <a:r>
              <a:rPr lang="en-US" dirty="0"/>
              <a:t>of attitude</a:t>
            </a:r>
          </a:p>
          <a:p>
            <a:pPr marL="685800" lvl="2" indent="0">
              <a:buNone/>
            </a:pPr>
            <a:r>
              <a:rPr lang="en-US" dirty="0"/>
              <a:t>From a set of </a:t>
            </a:r>
            <a:r>
              <a:rPr lang="en-US" dirty="0" smtClean="0"/>
              <a:t>types: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Like</a:t>
            </a:r>
            <a:r>
              <a:rPr lang="en-US" b="1" i="1" dirty="0">
                <a:solidFill>
                  <a:schemeClr val="accent6">
                    <a:lumMod val="75000"/>
                  </a:schemeClr>
                </a:solidFill>
              </a:rPr>
              <a:t>, love, hate, value, desire,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etc.</a:t>
            </a:r>
          </a:p>
          <a:p>
            <a:pPr marL="685800" lvl="2" indent="0">
              <a:buNone/>
            </a:pPr>
            <a:r>
              <a:rPr lang="en-US" dirty="0"/>
              <a:t>Or (more commonly) simple weighted </a:t>
            </a:r>
            <a:r>
              <a:rPr lang="en-US" b="1" dirty="0"/>
              <a:t>polarity</a:t>
            </a:r>
            <a:r>
              <a:rPr lang="en-US" dirty="0"/>
              <a:t>: </a:t>
            </a:r>
          </a:p>
          <a:p>
            <a:pPr lvl="3"/>
            <a:r>
              <a:rPr lang="en-US" i="1" dirty="0"/>
              <a:t>positive, negative, neutral, </a:t>
            </a:r>
            <a:r>
              <a:rPr lang="en-US" dirty="0"/>
              <a:t>together with </a:t>
            </a:r>
            <a:r>
              <a:rPr lang="en-US" i="1" dirty="0"/>
              <a:t>strength</a:t>
            </a:r>
          </a:p>
          <a:p>
            <a:pPr marL="914400" lvl="1" indent="-457200">
              <a:lnSpc>
                <a:spcPct val="90000"/>
              </a:lnSpc>
              <a:buFont typeface="+mj-lt"/>
              <a:buAutoNum type="arabicPeriod"/>
            </a:pPr>
            <a:r>
              <a:rPr lang="en-US" b="1" dirty="0"/>
              <a:t>Text</a:t>
            </a:r>
            <a:r>
              <a:rPr lang="en-US" dirty="0"/>
              <a:t> containing the attitude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Sentence or entire document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5A9FC-F7C7-F642-BADF-09E21DACBC17}" type="datetime4">
              <a:rPr lang="en-US" smtClean="0"/>
              <a:t>July 24,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4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852651"/>
          </a:xfrm>
        </p:spPr>
        <p:txBody>
          <a:bodyPr/>
          <a:lstStyle/>
          <a:p>
            <a:r>
              <a:rPr lang="en-US" dirty="0" smtClean="0"/>
              <a:t>Sentiment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065" y="2323652"/>
            <a:ext cx="7817475" cy="4038511"/>
          </a:xfrm>
        </p:spPr>
        <p:txBody>
          <a:bodyPr>
            <a:normAutofit/>
          </a:bodyPr>
          <a:lstStyle/>
          <a:p>
            <a:r>
              <a:rPr lang="en-US" dirty="0" smtClean="0"/>
              <a:t>Many different </a:t>
            </a:r>
            <a:r>
              <a:rPr lang="en-US" b="1" dirty="0" smtClean="0"/>
              <a:t>methods</a:t>
            </a:r>
            <a:r>
              <a:rPr lang="en-US" dirty="0" smtClean="0"/>
              <a:t> that vary in accuracy depending on </a:t>
            </a:r>
            <a:r>
              <a:rPr lang="en-US" b="1" dirty="0" smtClean="0"/>
              <a:t>type of text data</a:t>
            </a:r>
            <a:r>
              <a:rPr lang="en-US" dirty="0" smtClean="0"/>
              <a:t>.</a:t>
            </a:r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b="1" dirty="0" smtClean="0"/>
              <a:t>Method </a:t>
            </a:r>
            <a:r>
              <a:rPr lang="en-US" b="1" dirty="0"/>
              <a:t>1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reate </a:t>
            </a:r>
            <a:r>
              <a:rPr lang="en-US" dirty="0"/>
              <a:t>a </a:t>
            </a:r>
            <a:r>
              <a:rPr lang="en-US" b="1" dirty="0"/>
              <a:t>lexicon</a:t>
            </a:r>
            <a:r>
              <a:rPr lang="en-US" dirty="0"/>
              <a:t> </a:t>
            </a:r>
            <a:r>
              <a:rPr lang="en-US" dirty="0" smtClean="0"/>
              <a:t>(vocabulary) of </a:t>
            </a:r>
            <a:r>
              <a:rPr lang="en-US" b="1" dirty="0"/>
              <a:t>positive</a:t>
            </a:r>
            <a:r>
              <a:rPr lang="en-US" dirty="0"/>
              <a:t> and </a:t>
            </a:r>
            <a:r>
              <a:rPr lang="en-US" b="1" dirty="0"/>
              <a:t>negative</a:t>
            </a:r>
            <a:r>
              <a:rPr lang="en-US" dirty="0"/>
              <a:t> words and </a:t>
            </a:r>
            <a:r>
              <a:rPr lang="en-US" b="1" dirty="0"/>
              <a:t>count the frequency </a:t>
            </a:r>
            <a:r>
              <a:rPr lang="en-US" dirty="0"/>
              <a:t>of them in </a:t>
            </a:r>
            <a:r>
              <a:rPr lang="en-US" dirty="0" smtClean="0"/>
              <a:t>each sentence or paragraph.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pPr marL="68580" indent="0">
              <a:buNone/>
            </a:pPr>
            <a:r>
              <a:rPr lang="en-US" b="1" dirty="0"/>
              <a:t>Method 2</a:t>
            </a:r>
            <a:r>
              <a:rPr lang="en-US" dirty="0"/>
              <a:t> </a:t>
            </a:r>
          </a:p>
          <a:p>
            <a:pPr lvl="1"/>
            <a:r>
              <a:rPr lang="en-US" b="1" dirty="0" smtClean="0"/>
              <a:t>Use the </a:t>
            </a:r>
            <a:r>
              <a:rPr lang="en-US" b="1" dirty="0"/>
              <a:t>sentence structure </a:t>
            </a:r>
            <a:r>
              <a:rPr lang="en-US" dirty="0"/>
              <a:t>to augment the </a:t>
            </a:r>
            <a:r>
              <a:rPr lang="en-US" dirty="0" smtClean="0"/>
              <a:t>lexicon. For example,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a negation word indicates that the sentiment is reversed</a:t>
            </a:r>
          </a:p>
          <a:p>
            <a:pPr lvl="1"/>
            <a:r>
              <a:rPr lang="en-US" dirty="0" smtClean="0"/>
              <a:t>Example: </a:t>
            </a:r>
            <a:r>
              <a:rPr lang="en-US" i="1" dirty="0" smtClean="0"/>
              <a:t>I did </a:t>
            </a:r>
            <a:r>
              <a:rPr lang="en-US" b="1" i="1" dirty="0" smtClean="0"/>
              <a:t>not</a:t>
            </a:r>
            <a:r>
              <a:rPr lang="en-US" i="1" dirty="0" smtClean="0"/>
              <a:t> like the move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87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98105"/>
          </a:xfrm>
        </p:spPr>
        <p:txBody>
          <a:bodyPr>
            <a:normAutofit/>
          </a:bodyPr>
          <a:lstStyle/>
          <a:p>
            <a:r>
              <a:rPr lang="en-US" dirty="0" smtClean="0"/>
              <a:t>Sentiment Algorithms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9702" y="2323652"/>
            <a:ext cx="7830354" cy="4090027"/>
          </a:xfrm>
        </p:spPr>
        <p:txBody>
          <a:bodyPr>
            <a:normAutofit/>
          </a:bodyPr>
          <a:lstStyle/>
          <a:p>
            <a:pPr fontAlgn="base"/>
            <a:r>
              <a:rPr lang="en-US" dirty="0" smtClean="0"/>
              <a:t>Use a standard </a:t>
            </a:r>
            <a:r>
              <a:rPr lang="en-US" b="1" dirty="0" smtClean="0"/>
              <a:t>machine learning </a:t>
            </a:r>
            <a:r>
              <a:rPr lang="en-US" dirty="0" smtClean="0"/>
              <a:t>algorithm and setup a </a:t>
            </a:r>
            <a:r>
              <a:rPr lang="en-US" b="1" dirty="0" smtClean="0"/>
              <a:t>classification</a:t>
            </a:r>
            <a:r>
              <a:rPr lang="en-US" dirty="0" smtClean="0"/>
              <a:t> task:</a:t>
            </a:r>
          </a:p>
          <a:p>
            <a:pPr lvl="1" fontAlgn="base"/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Classes {positive, negative, neutral} </a:t>
            </a:r>
          </a:p>
          <a:p>
            <a:pPr lvl="1" fontAlgn="base"/>
            <a:r>
              <a:rPr lang="en-US" dirty="0" smtClean="0"/>
              <a:t>This approach can incorporate linguistics features and syntactic features.</a:t>
            </a:r>
          </a:p>
          <a:p>
            <a:pPr lvl="1" fontAlgn="base"/>
            <a:r>
              <a:rPr lang="en-US" dirty="0" smtClean="0"/>
              <a:t>Can have hard classes (single label), or probabilistic value of labels.</a:t>
            </a:r>
          </a:p>
          <a:p>
            <a:pPr fontAlgn="base"/>
            <a:endParaRPr lang="en-US" dirty="0"/>
          </a:p>
          <a:p>
            <a:pPr fontAlgn="base"/>
            <a:r>
              <a:rPr lang="en-US" b="1" i="1" dirty="0" smtClean="0"/>
              <a:t>Approach</a:t>
            </a:r>
            <a:r>
              <a:rPr lang="en-US" i="1" dirty="0" smtClean="0"/>
              <a:t>:</a:t>
            </a:r>
          </a:p>
          <a:p>
            <a:pPr marL="822960" lvl="1" indent="-457200" fontAlgn="base">
              <a:buFont typeface="+mj-lt"/>
              <a:buAutoNum type="arabicPeriod"/>
            </a:pPr>
            <a:r>
              <a:rPr lang="en-US" i="1" dirty="0" smtClean="0"/>
              <a:t>Generate </a:t>
            </a:r>
            <a:r>
              <a:rPr lang="en-US" dirty="0" smtClean="0"/>
              <a:t>a </a:t>
            </a:r>
            <a:r>
              <a:rPr lang="en-US" dirty="0"/>
              <a:t>set of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training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records</a:t>
            </a:r>
            <a:r>
              <a:rPr lang="en-US" dirty="0" smtClean="0"/>
              <a:t>, </a:t>
            </a:r>
            <a:r>
              <a:rPr lang="en-US" i="1" dirty="0" smtClean="0"/>
              <a:t>D</a:t>
            </a:r>
            <a:r>
              <a:rPr lang="en-US" dirty="0"/>
              <a:t> = {</a:t>
            </a:r>
            <a:r>
              <a:rPr lang="en-US" i="1" dirty="0"/>
              <a:t>X</a:t>
            </a:r>
            <a:r>
              <a:rPr lang="en-US" baseline="-25000" dirty="0"/>
              <a:t>1</a:t>
            </a:r>
            <a:r>
              <a:rPr lang="en-US" dirty="0"/>
              <a:t>, </a:t>
            </a:r>
            <a:r>
              <a:rPr lang="en-US" i="1" dirty="0"/>
              <a:t>X</a:t>
            </a:r>
            <a:r>
              <a:rPr lang="en-US" baseline="-25000" dirty="0"/>
              <a:t>2</a:t>
            </a:r>
            <a:r>
              <a:rPr lang="en-US" dirty="0"/>
              <a:t>, …, </a:t>
            </a:r>
            <a:r>
              <a:rPr lang="en-US" i="1" dirty="0" err="1"/>
              <a:t>X</a:t>
            </a:r>
            <a:r>
              <a:rPr lang="en-US" i="1" baseline="-25000" dirty="0" err="1"/>
              <a:t>n</a:t>
            </a:r>
            <a:r>
              <a:rPr lang="en-US" dirty="0"/>
              <a:t>} where </a:t>
            </a:r>
            <a:r>
              <a:rPr lang="en-US" b="1" dirty="0"/>
              <a:t>each record is labeled to a </a:t>
            </a:r>
            <a:r>
              <a:rPr lang="en-US" b="1" dirty="0" smtClean="0"/>
              <a:t>sentiment class</a:t>
            </a:r>
            <a:r>
              <a:rPr lang="en-US" dirty="0"/>
              <a:t>. </a:t>
            </a:r>
            <a:endParaRPr lang="en-US" dirty="0" smtClean="0"/>
          </a:p>
          <a:p>
            <a:pPr marL="822960" lvl="1" indent="-457200" fontAlgn="base">
              <a:buFont typeface="+mj-lt"/>
              <a:buAutoNum type="arabicPeriod"/>
            </a:pPr>
            <a:r>
              <a:rPr lang="en-US" dirty="0" smtClean="0"/>
              <a:t>Create a </a:t>
            </a:r>
            <a:r>
              <a:rPr lang="en-US" b="1" dirty="0" smtClean="0"/>
              <a:t>classification model</a:t>
            </a:r>
            <a:r>
              <a:rPr lang="en-US" dirty="0" smtClean="0"/>
              <a:t>.</a:t>
            </a:r>
          </a:p>
          <a:p>
            <a:pPr marL="822960" lvl="1" indent="-457200" fontAlgn="base">
              <a:buFont typeface="+mj-lt"/>
              <a:buAutoNum type="arabicPeriod"/>
            </a:pPr>
            <a:r>
              <a:rPr lang="en-US" dirty="0" smtClean="0"/>
              <a:t>Then for unlabeled data (a </a:t>
            </a:r>
            <a:r>
              <a:rPr lang="en-US" dirty="0"/>
              <a:t>given instance of unknown </a:t>
            </a:r>
            <a:r>
              <a:rPr lang="en-US" dirty="0" smtClean="0"/>
              <a:t>class), </a:t>
            </a:r>
            <a:r>
              <a:rPr lang="en-US" dirty="0"/>
              <a:t>the </a:t>
            </a:r>
            <a:r>
              <a:rPr lang="en-US" b="1" dirty="0"/>
              <a:t>model is used to predict </a:t>
            </a:r>
            <a:r>
              <a:rPr lang="en-US" dirty="0"/>
              <a:t>a class label for it. 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98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734096"/>
            <a:ext cx="7024744" cy="110758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Additional Sentiment Tokenization &amp; Feature Selection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5612" y="2253804"/>
            <a:ext cx="7791718" cy="4146996"/>
          </a:xfrm>
        </p:spPr>
        <p:txBody>
          <a:bodyPr/>
          <a:lstStyle/>
          <a:p>
            <a:r>
              <a:rPr lang="en-US" dirty="0" smtClean="0"/>
              <a:t>Translate </a:t>
            </a:r>
            <a:r>
              <a:rPr lang="en-US" dirty="0"/>
              <a:t>HTML </a:t>
            </a:r>
            <a:r>
              <a:rPr lang="en-US" dirty="0" smtClean="0"/>
              <a:t>markup to strength measure, e.g. use of bold.</a:t>
            </a:r>
            <a:endParaRPr lang="en-US" dirty="0"/>
          </a:p>
          <a:p>
            <a:r>
              <a:rPr lang="en-US" dirty="0" smtClean="0"/>
              <a:t>Adjust social media Twitter </a:t>
            </a:r>
            <a:r>
              <a:rPr lang="en-US" dirty="0"/>
              <a:t>mark-up (names, </a:t>
            </a:r>
            <a:r>
              <a:rPr lang="en-US" dirty="0" err="1" smtClean="0"/>
              <a:t>hashtags</a:t>
            </a:r>
            <a:r>
              <a:rPr lang="en-US" dirty="0"/>
              <a:t>)</a:t>
            </a:r>
          </a:p>
          <a:p>
            <a:r>
              <a:rPr lang="en-US" dirty="0"/>
              <a:t>Capitalization </a:t>
            </a:r>
            <a:r>
              <a:rPr lang="en-US" dirty="0" smtClean="0"/>
              <a:t>(note words </a:t>
            </a:r>
            <a:r>
              <a:rPr lang="en-US" dirty="0"/>
              <a:t>in all caps)</a:t>
            </a:r>
          </a:p>
          <a:p>
            <a:r>
              <a:rPr lang="en-US" dirty="0"/>
              <a:t>Phone numbers, dates</a:t>
            </a:r>
          </a:p>
          <a:p>
            <a:r>
              <a:rPr lang="en-US" dirty="0"/>
              <a:t>Emoticons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B8DB0-1EC9-FD47-8B2B-8AB78C106696}" type="datetime4">
              <a:rPr lang="en-US" smtClean="0"/>
              <a:t>July 24,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194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2" y="746927"/>
            <a:ext cx="7024744" cy="1143000"/>
          </a:xfrm>
        </p:spPr>
        <p:txBody>
          <a:bodyPr/>
          <a:lstStyle/>
          <a:p>
            <a:r>
              <a:rPr lang="en-US" dirty="0" smtClean="0"/>
              <a:t>Sentiment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3792" y="2323652"/>
            <a:ext cx="7997780" cy="4077148"/>
          </a:xfrm>
        </p:spPr>
        <p:txBody>
          <a:bodyPr>
            <a:normAutofit/>
          </a:bodyPr>
          <a:lstStyle/>
          <a:p>
            <a:r>
              <a:rPr lang="en-US" b="1" dirty="0" smtClean="0"/>
              <a:t>Naïve Bayes </a:t>
            </a:r>
            <a:r>
              <a:rPr lang="en-US" dirty="0" smtClean="0"/>
              <a:t>classifier generally performs better than others.</a:t>
            </a:r>
          </a:p>
          <a:p>
            <a:r>
              <a:rPr lang="en-US" dirty="0" smtClean="0"/>
              <a:t>When possible </a:t>
            </a:r>
            <a:r>
              <a:rPr lang="en-US" b="1" dirty="0" smtClean="0"/>
              <a:t>have a class label for noise</a:t>
            </a:r>
            <a:r>
              <a:rPr lang="en-US" dirty="0" smtClean="0"/>
              <a:t>.</a:t>
            </a:r>
          </a:p>
          <a:p>
            <a:r>
              <a:rPr lang="en-US" dirty="0" smtClean="0"/>
              <a:t>Classifier for sentiment on Twitter is different from traditional sentiment detection algorithms. </a:t>
            </a:r>
          </a:p>
          <a:p>
            <a:pPr lvl="1"/>
            <a:r>
              <a:rPr lang="en-US" dirty="0" smtClean="0"/>
              <a:t>There is noise, new vocabulary, and </a:t>
            </a:r>
            <a:r>
              <a:rPr lang="en-US" dirty="0" err="1" smtClean="0"/>
              <a:t>emojis</a:t>
            </a:r>
            <a:r>
              <a:rPr lang="en-US" dirty="0" smtClean="0"/>
              <a:t> to consider.</a:t>
            </a:r>
          </a:p>
          <a:p>
            <a:r>
              <a:rPr lang="en-US" b="1" dirty="0" smtClean="0"/>
              <a:t>Hand-labeled training data </a:t>
            </a:r>
            <a:r>
              <a:rPr lang="en-US" dirty="0" smtClean="0"/>
              <a:t>is particularly important for Twitter and other social media sites.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C8BD-4A5C-BA49-A382-901D4C6EC45C}" type="datetime4">
              <a:rPr lang="en-US" smtClean="0"/>
              <a:t>July 24,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9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Mining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2323652"/>
            <a:ext cx="6777317" cy="3995868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dirty="0" smtClean="0"/>
              <a:t>Text mining focuses </a:t>
            </a:r>
            <a:r>
              <a:rPr lang="en-US" dirty="0"/>
              <a:t>on generating useful knowledge from text data. </a:t>
            </a:r>
            <a:endParaRPr lang="en-US" dirty="0" smtClean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r>
              <a:rPr lang="en-US" b="1" dirty="0" smtClean="0"/>
              <a:t>Tasks</a:t>
            </a:r>
          </a:p>
          <a:p>
            <a:pPr lvl="1"/>
            <a:r>
              <a:rPr lang="en-US" dirty="0" smtClean="0"/>
              <a:t>Identify </a:t>
            </a:r>
            <a:r>
              <a:rPr lang="en-US" dirty="0"/>
              <a:t>relevant documents (information retrieval) </a:t>
            </a:r>
          </a:p>
          <a:p>
            <a:pPr lvl="1"/>
            <a:r>
              <a:rPr lang="en-US" dirty="0" smtClean="0"/>
              <a:t>Cluster </a:t>
            </a:r>
            <a:r>
              <a:rPr lang="en-US" dirty="0"/>
              <a:t>documents </a:t>
            </a:r>
          </a:p>
          <a:p>
            <a:pPr lvl="1"/>
            <a:r>
              <a:rPr lang="en-US" dirty="0" smtClean="0"/>
              <a:t>Summarize </a:t>
            </a:r>
            <a:r>
              <a:rPr lang="en-US" dirty="0"/>
              <a:t>ideas </a:t>
            </a:r>
          </a:p>
          <a:p>
            <a:pPr lvl="1"/>
            <a:r>
              <a:rPr lang="en-US" dirty="0" smtClean="0"/>
              <a:t>Determine </a:t>
            </a:r>
            <a:r>
              <a:rPr lang="en-US" b="1" dirty="0" smtClean="0"/>
              <a:t>sentiment</a:t>
            </a:r>
          </a:p>
          <a:p>
            <a:pPr lvl="1"/>
            <a:r>
              <a:rPr lang="en-US" dirty="0"/>
              <a:t>Identify </a:t>
            </a:r>
            <a:r>
              <a:rPr lang="en-US" b="1" dirty="0"/>
              <a:t>themes/topics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86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Things that make sentiment hard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Limited training data</a:t>
            </a:r>
          </a:p>
          <a:p>
            <a:endParaRPr lang="en-US" dirty="0" smtClean="0"/>
          </a:p>
          <a:p>
            <a:r>
              <a:rPr lang="en-US" dirty="0" smtClean="0"/>
              <a:t>Sarcasm</a:t>
            </a:r>
          </a:p>
          <a:p>
            <a:pPr marL="365760" lvl="1" indent="0">
              <a:buNone/>
            </a:pPr>
            <a:r>
              <a:rPr lang="en-US" i="1" dirty="0" smtClean="0">
                <a:solidFill>
                  <a:srgbClr val="FF0000"/>
                </a:solidFill>
              </a:rPr>
              <a:t>Please keep talking – I always yawn when I am interested.</a:t>
            </a:r>
          </a:p>
          <a:p>
            <a:endParaRPr lang="en-US" dirty="0" smtClean="0"/>
          </a:p>
          <a:p>
            <a:r>
              <a:rPr lang="en-US" dirty="0" smtClean="0"/>
              <a:t>Ambiguous word in the text</a:t>
            </a:r>
          </a:p>
          <a:p>
            <a:pPr marL="365760" lvl="1" indent="0">
              <a:buNone/>
            </a:pPr>
            <a:r>
              <a:rPr lang="en-US" i="1" dirty="0" err="1" smtClean="0">
                <a:solidFill>
                  <a:srgbClr val="FF0000"/>
                </a:solidFill>
              </a:rPr>
              <a:t>Susy</a:t>
            </a:r>
            <a:r>
              <a:rPr lang="en-US" i="1" dirty="0" smtClean="0">
                <a:solidFill>
                  <a:srgbClr val="FF0000"/>
                </a:solidFill>
              </a:rPr>
              <a:t> went to the bank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7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244" y="589616"/>
            <a:ext cx="7024744" cy="1143000"/>
          </a:xfrm>
        </p:spPr>
        <p:txBody>
          <a:bodyPr/>
          <a:lstStyle/>
          <a:p>
            <a:r>
              <a:rPr lang="en-US" dirty="0" smtClean="0"/>
              <a:t>Software for Sentiment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276" y="2029547"/>
            <a:ext cx="8113690" cy="4435647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b="1" dirty="0" smtClean="0"/>
              <a:t>Tells you the sentiment of a sentence.</a:t>
            </a:r>
          </a:p>
          <a:p>
            <a:pPr lvl="1"/>
            <a:r>
              <a:rPr lang="en-US" dirty="0" smtClean="0"/>
              <a:t>Stanford and UIUC are leaders in sentiment based on natural language processing.</a:t>
            </a:r>
          </a:p>
          <a:p>
            <a:pPr lvl="1"/>
            <a:r>
              <a:rPr lang="en-US" dirty="0">
                <a:hlinkClick r:id="rId3"/>
              </a:rPr>
              <a:t>http://nlp.stanford.edu:8080/sentiment/rntnDemo.html</a:t>
            </a:r>
            <a:endParaRPr lang="en-US" dirty="0"/>
          </a:p>
          <a:p>
            <a:pPr lvl="1"/>
            <a:r>
              <a:rPr lang="en-US" sz="2400" dirty="0">
                <a:solidFill>
                  <a:schemeClr val="tx1"/>
                </a:solidFill>
                <a:hlinkClick r:id="rId4"/>
              </a:rPr>
              <a:t>http://cogcomp.cs.illinois.edu/page/demo_view/</a:t>
            </a:r>
            <a:r>
              <a:rPr lang="en-US" sz="2400" dirty="0" smtClean="0">
                <a:solidFill>
                  <a:schemeClr val="tx1"/>
                </a:solidFill>
                <a:hlinkClick r:id="rId4"/>
              </a:rPr>
              <a:t>pos</a:t>
            </a:r>
            <a:endParaRPr lang="en-US" sz="2400" dirty="0" smtClean="0">
              <a:solidFill>
                <a:schemeClr val="tx1"/>
              </a:solidFill>
            </a:endParaRPr>
          </a:p>
          <a:p>
            <a:pPr lvl="1"/>
            <a:endParaRPr lang="en-US" sz="2400" dirty="0">
              <a:solidFill>
                <a:schemeClr val="tx1"/>
              </a:solidFill>
            </a:endParaRPr>
          </a:p>
          <a:p>
            <a:pPr marL="68580" indent="0">
              <a:buNone/>
            </a:pPr>
            <a:r>
              <a:rPr lang="en-US" b="1" dirty="0" smtClean="0"/>
              <a:t>Ski-kit Tutorial on Setting up Bag of Words Model </a:t>
            </a:r>
            <a:r>
              <a:rPr lang="en-US" dirty="0" smtClean="0"/>
              <a:t>and Using 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</a:rPr>
              <a:t>Naïve Bayes </a:t>
            </a:r>
            <a:r>
              <a:rPr lang="en-US" dirty="0" smtClean="0"/>
              <a:t>for building a classifier.</a:t>
            </a:r>
          </a:p>
          <a:p>
            <a:pPr lvl="1"/>
            <a:r>
              <a:rPr lang="en-US" dirty="0">
                <a:hlinkClick r:id="rId5"/>
              </a:rPr>
              <a:t>http://scikit-learn.org/stable/tutorial/text_analytics/</a:t>
            </a:r>
            <a:r>
              <a:rPr lang="en-US" dirty="0" smtClean="0">
                <a:hlinkClick r:id="rId5"/>
              </a:rPr>
              <a:t>working_with_text_data.html</a:t>
            </a:r>
            <a:endParaRPr lang="en-US" dirty="0" smtClean="0"/>
          </a:p>
          <a:p>
            <a:pPr marL="365760" lvl="1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82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43490" y="770087"/>
            <a:ext cx="7024744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ISIS Case Study – </a:t>
            </a:r>
            <a:br>
              <a:rPr lang="en-US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</a:b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+mj-lt"/>
              </a:rPr>
              <a:t>Singh (in preparation)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2580" y="2323652"/>
            <a:ext cx="7843234" cy="4064269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+mj-lt"/>
              </a:rPr>
              <a:t>We </a:t>
            </a:r>
            <a:r>
              <a:rPr lang="en-US" sz="2400" dirty="0">
                <a:latin typeface="+mj-lt"/>
              </a:rPr>
              <a:t>have </a:t>
            </a:r>
            <a:r>
              <a:rPr lang="en-US" sz="2400" dirty="0" smtClean="0">
                <a:latin typeface="+mj-lt"/>
              </a:rPr>
              <a:t>collected 673 </a:t>
            </a:r>
            <a:r>
              <a:rPr lang="en-US" sz="2400" dirty="0">
                <a:latin typeface="+mj-lt"/>
              </a:rPr>
              <a:t>million English tweets since 9/2014 and 320 million Arabic tweets since 12/</a:t>
            </a:r>
            <a:r>
              <a:rPr lang="en-US" sz="2400" dirty="0" smtClean="0">
                <a:latin typeface="+mj-lt"/>
              </a:rPr>
              <a:t>2014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We track 5 ISIS related English hashtags/keywords (20 million tweets) and 3 Arabic ones (17 million tweets)</a:t>
            </a:r>
            <a:r>
              <a:rPr lang="en-US" sz="2400" dirty="0" smtClean="0">
                <a:latin typeface="+mj-lt"/>
              </a:rPr>
              <a:t>.</a:t>
            </a:r>
          </a:p>
          <a:p>
            <a:r>
              <a:rPr lang="en-US" sz="2400" dirty="0" smtClean="0">
                <a:latin typeface="+mj-lt"/>
              </a:rPr>
              <a:t>1.9 million (English) and 1.2 million (Arabic) Twitter handles have used the #ISIS hashtag. </a:t>
            </a:r>
          </a:p>
          <a:p>
            <a:r>
              <a:rPr lang="en-US" sz="2400" dirty="0" smtClean="0">
                <a:latin typeface="+mj-lt"/>
              </a:rPr>
              <a:t>We have collected a network of over 2 million users who have used one or more of the hashtags we are following.</a:t>
            </a:r>
            <a:endParaRPr lang="en-US" sz="2400" dirty="0">
              <a:latin typeface="+mj-lt"/>
            </a:endParaRP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36690-631A-9D49-8226-52A749C8D87F}" type="datetime4">
              <a:rPr lang="en-US" smtClean="0"/>
              <a:t>July 24,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0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814015"/>
          </a:xfrm>
        </p:spPr>
        <p:txBody>
          <a:bodyPr/>
          <a:lstStyle/>
          <a:p>
            <a:r>
              <a:rPr lang="en-US" dirty="0" smtClean="0"/>
              <a:t>English Hashtags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036" y="2264908"/>
            <a:ext cx="6941713" cy="39854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96245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Topic Modeling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395C3-6BF0-E641-BF64-CC03CC325FF7}" type="datetime4">
              <a:rPr lang="en-US" smtClean="0"/>
              <a:t>July 24,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0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736742"/>
          </a:xfrm>
        </p:spPr>
        <p:txBody>
          <a:bodyPr/>
          <a:lstStyle/>
          <a:p>
            <a:r>
              <a:rPr lang="en-US" dirty="0" smtClean="0"/>
              <a:t>Topic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2580" y="2034862"/>
            <a:ext cx="8036417" cy="4327301"/>
          </a:xfrm>
        </p:spPr>
        <p:txBody>
          <a:bodyPr>
            <a:normAutofit/>
          </a:bodyPr>
          <a:lstStyle/>
          <a:p>
            <a:r>
              <a:rPr lang="en-US" b="1" dirty="0"/>
              <a:t>Topic models </a:t>
            </a:r>
            <a:r>
              <a:rPr lang="en-US" dirty="0"/>
              <a:t>can help you automatically discover patterns in a </a:t>
            </a:r>
            <a:r>
              <a:rPr lang="en-US" dirty="0" smtClean="0"/>
              <a:t>corpus (set of documents)</a:t>
            </a:r>
          </a:p>
          <a:p>
            <a:pPr lvl="1"/>
            <a:r>
              <a:rPr lang="en-US" dirty="0" smtClean="0"/>
              <a:t>Unsupervised </a:t>
            </a:r>
            <a:r>
              <a:rPr lang="en-US" dirty="0"/>
              <a:t>learning 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Topic models are </a:t>
            </a:r>
            <a:r>
              <a:rPr lang="en-US" b="1" dirty="0" smtClean="0"/>
              <a:t>generative models </a:t>
            </a:r>
            <a:r>
              <a:rPr lang="en-US" dirty="0" smtClean="0"/>
              <a:t>that assume an underlying distribution.</a:t>
            </a:r>
            <a:endParaRPr lang="en-US" dirty="0"/>
          </a:p>
          <a:p>
            <a:pPr marL="365760" lvl="1" indent="0">
              <a:buNone/>
            </a:pPr>
            <a:endParaRPr lang="en-US" dirty="0"/>
          </a:p>
          <a:p>
            <a:r>
              <a:rPr lang="en-US" dirty="0" smtClean="0"/>
              <a:t>Topic </a:t>
            </a:r>
            <a:r>
              <a:rPr lang="en-US" dirty="0"/>
              <a:t>models automatically… </a:t>
            </a:r>
          </a:p>
          <a:p>
            <a:pPr lvl="1"/>
            <a:r>
              <a:rPr lang="en-US" b="1" dirty="0"/>
              <a:t>G</a:t>
            </a:r>
            <a:r>
              <a:rPr lang="en-US" b="1" dirty="0" smtClean="0"/>
              <a:t>roup </a:t>
            </a:r>
            <a:r>
              <a:rPr lang="en-US" b="1" dirty="0"/>
              <a:t>topically-related words </a:t>
            </a:r>
            <a:r>
              <a:rPr lang="en-US" b="1" dirty="0" smtClean="0"/>
              <a:t>into </a:t>
            </a:r>
            <a:r>
              <a:rPr lang="en-US" b="1" dirty="0"/>
              <a:t>“</a:t>
            </a:r>
            <a:r>
              <a:rPr lang="en-US" b="1" dirty="0" smtClean="0"/>
              <a:t>topics”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ssociate </a:t>
            </a:r>
            <a:r>
              <a:rPr lang="en-US" dirty="0"/>
              <a:t>tokens and documents with those topics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9929C-60C6-594E-A585-8FA0D874C69D}" type="datetime4">
              <a:rPr lang="en-US" smtClean="0"/>
              <a:t>July 24,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4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2" y="326484"/>
            <a:ext cx="7024744" cy="1143000"/>
          </a:xfrm>
        </p:spPr>
        <p:txBody>
          <a:bodyPr/>
          <a:lstStyle/>
          <a:p>
            <a:r>
              <a:rPr lang="en-US" dirty="0" smtClean="0"/>
              <a:t>Topic Discovery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701851"/>
            <a:ext cx="6777317" cy="3508977"/>
          </a:xfrm>
        </p:spPr>
        <p:txBody>
          <a:bodyPr/>
          <a:lstStyle/>
          <a:p>
            <a:pPr marL="525780" indent="-457200">
              <a:buFont typeface="+mj-lt"/>
              <a:buAutoNum type="arabicPeriod"/>
            </a:pPr>
            <a:r>
              <a:rPr lang="en-US" dirty="0" smtClean="0"/>
              <a:t>I ate a banana and cereal for breakfast.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I like to eat chocolate and bananas.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Puppies and kittens are cute.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We adopted a puppy earlier today.</a:t>
            </a:r>
          </a:p>
          <a:p>
            <a:pPr marL="525780" indent="-457200">
              <a:buFont typeface="+mj-lt"/>
              <a:buAutoNum type="arabicPeriod"/>
            </a:pPr>
            <a:r>
              <a:rPr lang="en-US" dirty="0" smtClean="0"/>
              <a:t>Look at the puppy eating cereal!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020F-2EF4-2D4E-9819-EFA772E70513}" type="datetime4">
              <a:rPr lang="en-US" smtClean="0"/>
              <a:t>July 24, 2019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43492" y="4643662"/>
            <a:ext cx="47735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Sentence 1 &amp; 2: 100% Topic A   (eating_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Sentence 3 &amp; 4: 100% Topic B    (puppies)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Sentence 5: 60% Topic A and 40% Topic B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43492" y="4167941"/>
            <a:ext cx="466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Parameters to specify: Number of topics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043492" y="5741735"/>
            <a:ext cx="59298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Topic A: 30% cereal, 30% banana, 10% breakfast, …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Topic B: 30% puppy, 10% kittens, 10% cute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902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760" y="407053"/>
            <a:ext cx="3605784" cy="143407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Small Conceptual </a:t>
            </a:r>
            <a:br>
              <a:rPr lang="en-US" sz="3200" dirty="0" smtClean="0"/>
            </a:br>
            <a:r>
              <a:rPr lang="en-US" sz="3200" dirty="0" smtClean="0"/>
              <a:t>Example </a:t>
            </a:r>
            <a:br>
              <a:rPr lang="en-US" sz="3200" dirty="0" smtClean="0"/>
            </a:br>
            <a:r>
              <a:rPr lang="en-US" sz="3200" dirty="0" smtClean="0"/>
              <a:t>k = 2 topics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306" y="1950165"/>
            <a:ext cx="3696237" cy="4347603"/>
          </a:xfrm>
        </p:spPr>
        <p:txBody>
          <a:bodyPr>
            <a:normAutofit/>
          </a:bodyPr>
          <a:lstStyle/>
          <a:p>
            <a:pPr marL="68580" indent="0">
              <a:buNone/>
            </a:pPr>
            <a:r>
              <a:rPr lang="en-US" sz="2000" b="1" dirty="0" smtClean="0">
                <a:solidFill>
                  <a:srgbClr val="00B050"/>
                </a:solidFill>
              </a:rPr>
              <a:t>CORPUS:</a:t>
            </a:r>
          </a:p>
          <a:p>
            <a:pPr marL="68580" indent="0">
              <a:buNone/>
            </a:pPr>
            <a:endParaRPr lang="en-US" sz="2000" b="1" dirty="0">
              <a:solidFill>
                <a:srgbClr val="00B050"/>
              </a:solidFill>
            </a:endParaRPr>
          </a:p>
          <a:p>
            <a:pPr marL="68580" indent="0">
              <a:buNone/>
            </a:pPr>
            <a:r>
              <a:rPr lang="en-US" sz="2000" b="1" dirty="0" smtClean="0">
                <a:solidFill>
                  <a:srgbClr val="00B050"/>
                </a:solidFill>
              </a:rPr>
              <a:t>Doc1</a:t>
            </a:r>
            <a:r>
              <a:rPr lang="en-US" sz="2000" dirty="0" smtClean="0"/>
              <a:t>: </a:t>
            </a:r>
            <a:r>
              <a:rPr lang="en-US" sz="2000" b="1" dirty="0" smtClean="0"/>
              <a:t>summer, winter, spring</a:t>
            </a:r>
          </a:p>
          <a:p>
            <a:pPr marL="68580" indent="0">
              <a:buNone/>
            </a:pPr>
            <a:r>
              <a:rPr lang="en-US" sz="2000" b="1" dirty="0" smtClean="0">
                <a:solidFill>
                  <a:srgbClr val="00B050"/>
                </a:solidFill>
              </a:rPr>
              <a:t>Doc2</a:t>
            </a:r>
            <a:r>
              <a:rPr lang="en-US" sz="2000" dirty="0" smtClean="0"/>
              <a:t>: winter, </a:t>
            </a:r>
            <a:r>
              <a:rPr lang="en-US" sz="2000" b="1" dirty="0" smtClean="0"/>
              <a:t>flu, headache</a:t>
            </a:r>
          </a:p>
          <a:p>
            <a:pPr marL="68580" indent="0">
              <a:buNone/>
            </a:pPr>
            <a:r>
              <a:rPr lang="en-US" sz="2000" b="1" dirty="0" smtClean="0">
                <a:solidFill>
                  <a:srgbClr val="00B050"/>
                </a:solidFill>
              </a:rPr>
              <a:t>Doc3</a:t>
            </a:r>
            <a:r>
              <a:rPr lang="en-US" sz="2000" dirty="0" smtClean="0"/>
              <a:t>: </a:t>
            </a:r>
            <a:r>
              <a:rPr lang="en-US" sz="2000" b="1" dirty="0" smtClean="0"/>
              <a:t>sick</a:t>
            </a:r>
            <a:r>
              <a:rPr lang="en-US" sz="2000" dirty="0" smtClean="0"/>
              <a:t>, flu </a:t>
            </a:r>
          </a:p>
          <a:p>
            <a:pPr marL="68580" indent="0">
              <a:buNone/>
            </a:pPr>
            <a:r>
              <a:rPr lang="en-US" sz="2000" b="1" dirty="0" smtClean="0">
                <a:solidFill>
                  <a:srgbClr val="00B050"/>
                </a:solidFill>
              </a:rPr>
              <a:t>Doc4</a:t>
            </a:r>
            <a:r>
              <a:rPr lang="en-US" sz="2000" dirty="0" smtClean="0"/>
              <a:t>: </a:t>
            </a:r>
            <a:r>
              <a:rPr lang="en-US" sz="2000" dirty="0" smtClean="0">
                <a:solidFill>
                  <a:schemeClr val="tx1"/>
                </a:solidFill>
              </a:rPr>
              <a:t>sick, winter</a:t>
            </a:r>
          </a:p>
          <a:p>
            <a:pPr marL="68580" indent="0">
              <a:buNone/>
            </a:pPr>
            <a:r>
              <a:rPr lang="en-US" sz="2000" b="1" dirty="0" smtClean="0">
                <a:solidFill>
                  <a:srgbClr val="00B050"/>
                </a:solidFill>
              </a:rPr>
              <a:t>Doc5</a:t>
            </a:r>
            <a:r>
              <a:rPr lang="en-US" sz="2000" dirty="0" smtClean="0"/>
              <a:t>: </a:t>
            </a:r>
            <a:r>
              <a:rPr lang="en-US" sz="2000" dirty="0" smtClean="0">
                <a:solidFill>
                  <a:schemeClr val="tx1"/>
                </a:solidFill>
              </a:rPr>
              <a:t>flu, </a:t>
            </a:r>
            <a:r>
              <a:rPr lang="en-US" sz="2000" b="1" dirty="0" smtClean="0">
                <a:solidFill>
                  <a:schemeClr val="tx1"/>
                </a:solidFill>
              </a:rPr>
              <a:t>cough</a:t>
            </a:r>
            <a:r>
              <a:rPr lang="en-US" sz="2000" dirty="0" smtClean="0">
                <a:solidFill>
                  <a:schemeClr val="tx1"/>
                </a:solidFill>
              </a:rPr>
              <a:t>, sick, headache</a:t>
            </a:r>
            <a:endParaRPr lang="en-US" sz="2000" b="1" dirty="0" smtClean="0">
              <a:solidFill>
                <a:schemeClr val="tx1"/>
              </a:solidFill>
            </a:endParaRPr>
          </a:p>
          <a:p>
            <a:pPr marL="68580" indent="0">
              <a:buNone/>
            </a:pPr>
            <a:r>
              <a:rPr lang="en-US" sz="2000" b="1" dirty="0" smtClean="0">
                <a:solidFill>
                  <a:srgbClr val="00B050"/>
                </a:solidFill>
              </a:rPr>
              <a:t>Doc 6</a:t>
            </a:r>
            <a:r>
              <a:rPr lang="en-US" sz="2000" dirty="0" smtClean="0"/>
              <a:t>: summer, flu</a:t>
            </a:r>
          </a:p>
          <a:p>
            <a:pPr marL="68580" indent="0">
              <a:buNone/>
            </a:pPr>
            <a:endParaRPr lang="en-US" sz="2000" dirty="0"/>
          </a:p>
          <a:p>
            <a:pPr marL="68580" indent="0">
              <a:buNone/>
            </a:pPr>
            <a:r>
              <a:rPr lang="en-US" sz="2000" b="1" dirty="0" smtClean="0"/>
              <a:t>Predict:</a:t>
            </a:r>
          </a:p>
          <a:p>
            <a:pPr marL="68580" indent="0">
              <a:buNone/>
            </a:pPr>
            <a:r>
              <a:rPr lang="en-US" sz="2000" b="1" dirty="0" smtClean="0">
                <a:solidFill>
                  <a:srgbClr val="0070C0"/>
                </a:solidFill>
              </a:rPr>
              <a:t>Doc7: spring, cough</a:t>
            </a:r>
            <a:endParaRPr lang="en-US" sz="2000" dirty="0" smtClean="0"/>
          </a:p>
          <a:p>
            <a:pPr marL="68580" indent="0">
              <a:buNone/>
            </a:pP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57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104119"/>
              </p:ext>
            </p:extLst>
          </p:nvPr>
        </p:nvGraphicFramePr>
        <p:xfrm>
          <a:off x="4803821" y="911470"/>
          <a:ext cx="4091187" cy="269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37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3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37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9344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words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TOPIC</a:t>
                      </a:r>
                      <a:r>
                        <a:rPr lang="en-US" sz="1400" baseline="0" dirty="0" smtClean="0"/>
                        <a:t> 1 (weather)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TOPIC 2</a:t>
                      </a:r>
                    </a:p>
                    <a:p>
                      <a:r>
                        <a:rPr lang="en-US" sz="1400" dirty="0" smtClean="0"/>
                        <a:t>(health)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819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summer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33%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0%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819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winter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0%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819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spring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33%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0%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819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flu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819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sick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819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cough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819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headache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582048"/>
              </p:ext>
            </p:extLst>
          </p:nvPr>
        </p:nvGraphicFramePr>
        <p:xfrm>
          <a:off x="4803821" y="3957754"/>
          <a:ext cx="4091187" cy="2678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37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3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37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35776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TOPIC</a:t>
                      </a:r>
                      <a:r>
                        <a:rPr lang="en-US" sz="1400" baseline="0" dirty="0" smtClean="0"/>
                        <a:t> 1 (weather)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TOPIC 2</a:t>
                      </a:r>
                    </a:p>
                    <a:p>
                      <a:r>
                        <a:rPr lang="en-US" sz="1400" dirty="0" smtClean="0"/>
                        <a:t>(health)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1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Doc1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100%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0%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15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Doc2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66%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1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Doc3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0%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100%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1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Doc4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50%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61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Doc5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0%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100%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1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Doc6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50%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50%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6158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Doc7</a:t>
                      </a:r>
                      <a:endParaRPr lang="en-US" sz="1400" dirty="0"/>
                    </a:p>
                  </a:txBody>
                  <a:tcPr>
                    <a:solidFill>
                      <a:srgbClr val="C6DF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50%</a:t>
                      </a:r>
                      <a:endParaRPr lang="en-US" sz="1400" dirty="0"/>
                    </a:p>
                  </a:txBody>
                  <a:tcPr>
                    <a:solidFill>
                      <a:srgbClr val="C6DFFE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50%</a:t>
                      </a:r>
                      <a:endParaRPr lang="en-US" sz="1400" dirty="0"/>
                    </a:p>
                  </a:txBody>
                  <a:tcPr>
                    <a:solidFill>
                      <a:srgbClr val="C6DF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000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639" y="599850"/>
            <a:ext cx="7024744" cy="765311"/>
          </a:xfrm>
        </p:spPr>
        <p:txBody>
          <a:bodyPr/>
          <a:lstStyle/>
          <a:p>
            <a:r>
              <a:rPr lang="en-US" dirty="0" smtClean="0"/>
              <a:t>LDA Topics for Tweets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971" y="1825625"/>
            <a:ext cx="5378058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58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12136" y="1564194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/>
              <a:t>https://wellecks.wordpress.com/tag/latent-dirichlet-allocation/</a:t>
            </a:r>
          </a:p>
        </p:txBody>
      </p:sp>
    </p:spTree>
    <p:extLst>
      <p:ext uri="{BB962C8B-B14F-4D97-AF65-F5344CB8AC3E}">
        <p14:creationId xmlns:p14="http://schemas.microsoft.com/office/powerpoint/2010/main" val="334500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59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9535"/>
            <a:ext cx="9144000" cy="493309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62711" y="5873269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Blei</a:t>
            </a:r>
            <a:r>
              <a:rPr lang="en-US" dirty="0" smtClean="0"/>
              <a:t>, 2012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043492" y="161095"/>
            <a:ext cx="3208408" cy="738664"/>
          </a:xfrm>
          <a:prstGeom prst="rect">
            <a:avLst/>
          </a:prstGeom>
          <a:solidFill>
            <a:srgbClr val="94C600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Generated Topics – Each Topic has a set of words and the probability of importance of the word.</a:t>
            </a:r>
            <a:endParaRPr lang="en-US" sz="1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1310105" y="936868"/>
            <a:ext cx="574842" cy="45344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500498" y="4772419"/>
            <a:ext cx="2472668" cy="738664"/>
          </a:xfrm>
          <a:prstGeom prst="rect">
            <a:avLst/>
          </a:prstGeom>
          <a:solidFill>
            <a:srgbClr val="94C600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Here we see the distribution of the</a:t>
            </a:r>
          </a:p>
          <a:p>
            <a:r>
              <a:rPr lang="en-US" sz="1400" b="1" dirty="0" smtClean="0"/>
              <a:t>topics in this document.</a:t>
            </a:r>
            <a:endParaRPr lang="en-US" sz="1400" b="1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7820809" y="3630909"/>
            <a:ext cx="0" cy="9940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06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2" y="589616"/>
            <a:ext cx="7024744" cy="1143000"/>
          </a:xfrm>
        </p:spPr>
        <p:txBody>
          <a:bodyPr/>
          <a:lstStyle/>
          <a:p>
            <a:r>
              <a:rPr lang="en-US" dirty="0" smtClean="0"/>
              <a:t>Modeling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4292" y="2097741"/>
            <a:ext cx="7716982" cy="4233785"/>
          </a:xfrm>
        </p:spPr>
        <p:txBody>
          <a:bodyPr>
            <a:normAutofit/>
          </a:bodyPr>
          <a:lstStyle/>
          <a:p>
            <a:r>
              <a:rPr lang="en-US" dirty="0" smtClean="0"/>
              <a:t>We do </a:t>
            </a:r>
            <a:r>
              <a:rPr lang="en-US" dirty="0"/>
              <a:t>not want to treat each character </a:t>
            </a:r>
            <a:r>
              <a:rPr lang="en-US" dirty="0" smtClean="0"/>
              <a:t>separately – instead we </a:t>
            </a:r>
            <a:r>
              <a:rPr lang="en-US" b="1" dirty="0" smtClean="0"/>
              <a:t>TOKENIZE</a:t>
            </a:r>
          </a:p>
          <a:p>
            <a:endParaRPr lang="en-US" dirty="0" smtClean="0"/>
          </a:p>
          <a:p>
            <a:pPr marL="68580" indent="0">
              <a:buNone/>
            </a:pPr>
            <a:r>
              <a:rPr lang="en-US" b="1" dirty="0" smtClean="0"/>
              <a:t>TOKENIZATION OPTIONS </a:t>
            </a:r>
            <a:endParaRPr lang="en-US" b="1" dirty="0"/>
          </a:p>
          <a:p>
            <a:pPr lvl="1"/>
            <a:r>
              <a:rPr lang="en-US" b="1" dirty="0" smtClean="0"/>
              <a:t>Bag </a:t>
            </a:r>
            <a:r>
              <a:rPr lang="en-US" b="1" dirty="0"/>
              <a:t>of words </a:t>
            </a:r>
            <a:r>
              <a:rPr lang="en-US" dirty="0"/>
              <a:t>(phrases, sentences, graphs) model </a:t>
            </a:r>
          </a:p>
          <a:p>
            <a:pPr lvl="1"/>
            <a:r>
              <a:rPr lang="en-US" dirty="0" smtClean="0"/>
              <a:t>Each </a:t>
            </a:r>
            <a:r>
              <a:rPr lang="en-US" b="1" dirty="0"/>
              <a:t>document</a:t>
            </a:r>
            <a:r>
              <a:rPr lang="en-US" dirty="0"/>
              <a:t> is represented as a </a:t>
            </a:r>
            <a:r>
              <a:rPr lang="en-US" b="1" dirty="0"/>
              <a:t>set of terms and weights</a:t>
            </a:r>
            <a:r>
              <a:rPr lang="en-US" dirty="0"/>
              <a:t>. </a:t>
            </a:r>
          </a:p>
          <a:p>
            <a:pPr lvl="1"/>
            <a:r>
              <a:rPr lang="en-US" dirty="0" smtClean="0"/>
              <a:t>The </a:t>
            </a:r>
            <a:r>
              <a:rPr lang="en-US" b="1" dirty="0"/>
              <a:t>weight</a:t>
            </a:r>
            <a:r>
              <a:rPr lang="en-US" dirty="0"/>
              <a:t> measures the importance of the word. </a:t>
            </a:r>
            <a:endParaRPr lang="en-US" dirty="0" smtClean="0"/>
          </a:p>
          <a:p>
            <a:pPr lvl="2"/>
            <a:r>
              <a:rPr lang="en-US" dirty="0" smtClean="0"/>
              <a:t>It </a:t>
            </a:r>
            <a:r>
              <a:rPr lang="en-US" dirty="0"/>
              <a:t>can be frequency, inverse document frequency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457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244" y="693454"/>
            <a:ext cx="7024744" cy="9808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Topic Modeling Algorithm: </a:t>
            </a:r>
            <a:br>
              <a:rPr lang="en-US" sz="3200" dirty="0" smtClean="0"/>
            </a:br>
            <a:r>
              <a:rPr lang="en-US" sz="3200" b="1" dirty="0" smtClean="0"/>
              <a:t>Latent </a:t>
            </a:r>
            <a:r>
              <a:rPr lang="en-US" sz="3200" b="1" dirty="0" err="1" smtClean="0"/>
              <a:t>Dirichlet</a:t>
            </a:r>
            <a:r>
              <a:rPr lang="en-US" sz="3200" b="1" dirty="0" smtClean="0"/>
              <a:t> Allocation (LDA)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397" y="1940291"/>
            <a:ext cx="8268237" cy="4576419"/>
          </a:xfrm>
        </p:spPr>
        <p:txBody>
          <a:bodyPr>
            <a:normAutofit/>
          </a:bodyPr>
          <a:lstStyle/>
          <a:p>
            <a:r>
              <a:rPr lang="en-US" b="1" dirty="0" smtClean="0"/>
              <a:t>LDA represents documents as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mixtures of topics </a:t>
            </a:r>
            <a:r>
              <a:rPr lang="en-US" dirty="0" smtClean="0"/>
              <a:t>that contain </a:t>
            </a:r>
            <a:r>
              <a:rPr lang="en-US" b="1" dirty="0" smtClean="0"/>
              <a:t>words</a:t>
            </a:r>
            <a:r>
              <a:rPr lang="en-US" dirty="0" smtClean="0"/>
              <a:t> with certain </a:t>
            </a:r>
            <a:r>
              <a:rPr lang="en-US" b="1" dirty="0" smtClean="0"/>
              <a:t>probabilities</a:t>
            </a:r>
            <a:r>
              <a:rPr lang="en-US" dirty="0" smtClean="0"/>
              <a:t>. It is a </a:t>
            </a:r>
            <a:r>
              <a:rPr lang="en-US" b="1" u="sng" dirty="0" smtClean="0"/>
              <a:t>bag of words </a:t>
            </a:r>
            <a:r>
              <a:rPr lang="en-US" dirty="0" smtClean="0"/>
              <a:t>model.</a:t>
            </a:r>
          </a:p>
          <a:p>
            <a:pPr marL="68580" indent="0">
              <a:buNone/>
            </a:pPr>
            <a:endParaRPr lang="en-US" dirty="0" smtClean="0"/>
          </a:p>
          <a:p>
            <a:r>
              <a:rPr lang="en-US" dirty="0" smtClean="0"/>
              <a:t>It assumes documents are produced by:</a:t>
            </a:r>
          </a:p>
          <a:p>
            <a:pPr lvl="1"/>
            <a:r>
              <a:rPr lang="en-US" dirty="0" smtClean="0"/>
              <a:t>Deciding on the </a:t>
            </a:r>
            <a:r>
              <a:rPr lang="en-US" b="1" dirty="0" smtClean="0"/>
              <a:t>number of words in the document</a:t>
            </a:r>
            <a:r>
              <a:rPr lang="en-US" dirty="0" smtClean="0"/>
              <a:t>. [Standard approach is to assume a Poisson Distribution]</a:t>
            </a:r>
          </a:p>
          <a:p>
            <a:pPr lvl="1"/>
            <a:r>
              <a:rPr lang="en-US" dirty="0" smtClean="0"/>
              <a:t>Choosing a </a:t>
            </a:r>
            <a:r>
              <a:rPr lang="en-US" b="1" dirty="0" smtClean="0"/>
              <a:t>topic mixture </a:t>
            </a:r>
            <a:r>
              <a:rPr lang="en-US" dirty="0" smtClean="0"/>
              <a:t>for the document using a </a:t>
            </a:r>
            <a:r>
              <a:rPr lang="en-US" b="1" dirty="0" err="1" smtClean="0"/>
              <a:t>Dirichlet</a:t>
            </a:r>
            <a:r>
              <a:rPr lang="en-US" b="1" dirty="0" smtClean="0"/>
              <a:t> distribution</a:t>
            </a:r>
            <a:r>
              <a:rPr lang="en-US" dirty="0" smtClean="0"/>
              <a:t> over a fixed set of K topics.</a:t>
            </a:r>
          </a:p>
          <a:p>
            <a:pPr lvl="1"/>
            <a:r>
              <a:rPr lang="en-US" dirty="0" smtClean="0"/>
              <a:t>Generating each word in the document by picking a topic according to the multinomial distribution you sampled and then using the topic to generate the word according to the topic distribution.</a:t>
            </a:r>
          </a:p>
          <a:p>
            <a:pPr lvl="1"/>
            <a:endParaRPr lang="en-US" dirty="0" smtClean="0"/>
          </a:p>
          <a:p>
            <a:r>
              <a:rPr lang="en-US" b="1" dirty="0" smtClean="0"/>
              <a:t>It iteratively uses this approach until it converges.</a:t>
            </a:r>
          </a:p>
          <a:p>
            <a:pPr marL="68580" indent="0">
              <a:buNone/>
            </a:pPr>
            <a:r>
              <a:rPr lang="en-US" dirty="0"/>
              <a:t>RE: http://cseweb.ucsd.edu/~dhu/docs/research_exam09.pdf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D6C7F-027B-734B-AB27-D386FBD4ECC2}" type="datetime4">
              <a:rPr lang="en-US" smtClean="0"/>
              <a:t>July 24,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244" y="589617"/>
            <a:ext cx="7024744" cy="852817"/>
          </a:xfrm>
        </p:spPr>
        <p:txBody>
          <a:bodyPr/>
          <a:lstStyle/>
          <a:p>
            <a:r>
              <a:rPr lang="en-US" dirty="0" smtClean="0"/>
              <a:t>LDA Learning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256" y="1584100"/>
            <a:ext cx="8216720" cy="5048519"/>
          </a:xfrm>
        </p:spPr>
        <p:txBody>
          <a:bodyPr>
            <a:normAutofit fontScale="92500" lnSpcReduction="10000"/>
          </a:bodyPr>
          <a:lstStyle/>
          <a:p>
            <a:pPr marL="525780" indent="-457200">
              <a:buAutoNum type="arabicParenR"/>
            </a:pPr>
            <a:r>
              <a:rPr lang="en-US" dirty="0" smtClean="0"/>
              <a:t>Choose a </a:t>
            </a:r>
            <a:r>
              <a:rPr lang="en-US" b="1" dirty="0" smtClean="0"/>
              <a:t>fixed </a:t>
            </a:r>
            <a:r>
              <a:rPr lang="en-US" b="1" dirty="0"/>
              <a:t>number of K topics to discover</a:t>
            </a:r>
            <a:r>
              <a:rPr lang="en-US" dirty="0"/>
              <a:t>, </a:t>
            </a:r>
            <a:endParaRPr lang="en-US" dirty="0" smtClean="0"/>
          </a:p>
          <a:p>
            <a:pPr marL="525780" indent="-457200">
              <a:buAutoNum type="arabicParenR"/>
            </a:pPr>
            <a:r>
              <a:rPr lang="en-US" dirty="0" smtClean="0"/>
              <a:t>Goal: Use </a:t>
            </a:r>
            <a:r>
              <a:rPr lang="en-US" dirty="0"/>
              <a:t>LDA to learn the </a:t>
            </a:r>
            <a:r>
              <a:rPr lang="en-US" b="1" dirty="0"/>
              <a:t>topic representation </a:t>
            </a:r>
            <a:r>
              <a:rPr lang="en-US" dirty="0"/>
              <a:t>of each </a:t>
            </a:r>
            <a:r>
              <a:rPr lang="en-US" b="1" dirty="0"/>
              <a:t>document</a:t>
            </a:r>
            <a:r>
              <a:rPr lang="en-US" dirty="0"/>
              <a:t> and the </a:t>
            </a:r>
            <a:r>
              <a:rPr lang="en-US" b="1" dirty="0"/>
              <a:t>words associated to each </a:t>
            </a:r>
            <a:r>
              <a:rPr lang="en-US" b="1" dirty="0" smtClean="0"/>
              <a:t>topic</a:t>
            </a:r>
            <a:r>
              <a:rPr lang="en-US" dirty="0" smtClean="0"/>
              <a:t>.</a:t>
            </a:r>
          </a:p>
          <a:p>
            <a:pPr marL="525780" indent="-457200">
              <a:buAutoNum type="arabicParenR"/>
            </a:pPr>
            <a:r>
              <a:rPr lang="en-US" dirty="0" smtClean="0">
                <a:solidFill>
                  <a:schemeClr val="tx1"/>
                </a:solidFill>
              </a:rPr>
              <a:t>Go </a:t>
            </a:r>
            <a:r>
              <a:rPr lang="en-US" dirty="0">
                <a:solidFill>
                  <a:schemeClr val="tx1"/>
                </a:solidFill>
              </a:rPr>
              <a:t>through each document, and </a:t>
            </a:r>
            <a:r>
              <a:rPr lang="en-US" b="1" dirty="0">
                <a:solidFill>
                  <a:schemeClr val="tx1"/>
                </a:solidFill>
              </a:rPr>
              <a:t>randomly assign each word </a:t>
            </a:r>
            <a:r>
              <a:rPr lang="en-US" dirty="0">
                <a:solidFill>
                  <a:schemeClr val="tx1"/>
                </a:solidFill>
              </a:rPr>
              <a:t>in the document </a:t>
            </a:r>
            <a:r>
              <a:rPr lang="en-US" b="1" dirty="0">
                <a:solidFill>
                  <a:schemeClr val="tx1"/>
                </a:solidFill>
              </a:rPr>
              <a:t>to one of the K </a:t>
            </a:r>
            <a:r>
              <a:rPr lang="en-US" b="1" dirty="0" smtClean="0">
                <a:solidFill>
                  <a:schemeClr val="tx1"/>
                </a:solidFill>
              </a:rPr>
              <a:t>topics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6858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6858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For each document (d), go through each word (w) in the document and for each topic (t) </a:t>
            </a:r>
            <a:r>
              <a:rPr lang="en-US" b="1" dirty="0" smtClean="0">
                <a:solidFill>
                  <a:schemeClr val="tx1"/>
                </a:solidFill>
              </a:rPr>
              <a:t>compute:</a:t>
            </a:r>
          </a:p>
          <a:p>
            <a:pPr marL="685800" lvl="2" indent="0">
              <a:buNone/>
            </a:pPr>
            <a:r>
              <a:rPr lang="en-US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p</a:t>
            </a:r>
            <a:r>
              <a:rPr lang="en-US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(</a:t>
            </a:r>
            <a:r>
              <a:rPr lang="en-US" b="1" dirty="0" err="1" smtClean="0">
                <a:solidFill>
                  <a:schemeClr val="tx1"/>
                </a:solidFill>
                <a:latin typeface="Bookman Old Style" panose="02050604050505020204" pitchFamily="18" charset="0"/>
              </a:rPr>
              <a:t>t|d</a:t>
            </a:r>
            <a:r>
              <a:rPr lang="en-US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) : </a:t>
            </a:r>
            <a:r>
              <a:rPr lang="en-US" dirty="0">
                <a:solidFill>
                  <a:schemeClr val="tx1"/>
                </a:solidFill>
              </a:rPr>
              <a:t>the proportion of words in document d that are currently assigned to topic </a:t>
            </a:r>
            <a:r>
              <a:rPr lang="en-US" dirty="0" smtClean="0">
                <a:solidFill>
                  <a:schemeClr val="tx1"/>
                </a:solidFill>
              </a:rPr>
              <a:t>t</a:t>
            </a:r>
            <a:endParaRPr lang="en-US" b="1" dirty="0" smtClean="0">
              <a:solidFill>
                <a:schemeClr val="tx1"/>
              </a:solidFill>
              <a:latin typeface="Bookman Old Style" panose="02050604050505020204" pitchFamily="18" charset="0"/>
            </a:endParaRPr>
          </a:p>
          <a:p>
            <a:pPr marL="685800" lvl="2" indent="0">
              <a:buNone/>
            </a:pPr>
            <a:r>
              <a:rPr lang="en-US" b="1" dirty="0">
                <a:solidFill>
                  <a:schemeClr val="tx1"/>
                </a:solidFill>
                <a:latin typeface="Bookman Old Style" panose="02050604050505020204" pitchFamily="18" charset="0"/>
              </a:rPr>
              <a:t>p</a:t>
            </a:r>
            <a:r>
              <a:rPr lang="en-US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(</a:t>
            </a:r>
            <a:r>
              <a:rPr lang="en-US" b="1" dirty="0" err="1" smtClean="0">
                <a:solidFill>
                  <a:schemeClr val="tx1"/>
                </a:solidFill>
                <a:latin typeface="Bookman Old Style" panose="02050604050505020204" pitchFamily="18" charset="0"/>
              </a:rPr>
              <a:t>w|t</a:t>
            </a:r>
            <a:r>
              <a:rPr lang="en-US" b="1" dirty="0" smtClean="0">
                <a:solidFill>
                  <a:schemeClr val="tx1"/>
                </a:solidFill>
                <a:latin typeface="Bookman Old Style" panose="02050604050505020204" pitchFamily="18" charset="0"/>
              </a:rPr>
              <a:t>): </a:t>
            </a:r>
            <a:r>
              <a:rPr lang="en-US" dirty="0">
                <a:solidFill>
                  <a:schemeClr val="tx1"/>
                </a:solidFill>
              </a:rPr>
              <a:t>the proportion of assignments to topic t over all documents that come from this word w</a:t>
            </a:r>
            <a:endParaRPr lang="en-US" b="1" dirty="0" smtClean="0">
              <a:solidFill>
                <a:schemeClr val="tx1"/>
              </a:solidFill>
              <a:latin typeface="Bookman Old Style" panose="02050604050505020204" pitchFamily="18" charset="0"/>
            </a:endParaRPr>
          </a:p>
          <a:p>
            <a:pPr marL="525780" indent="-457200">
              <a:buFont typeface="+mj-lt"/>
              <a:buAutoNum type="arabicPeriod"/>
            </a:pPr>
            <a:endParaRPr lang="en-US" dirty="0" smtClean="0">
              <a:solidFill>
                <a:schemeClr val="tx1"/>
              </a:solidFill>
            </a:endParaRPr>
          </a:p>
          <a:p>
            <a:pPr marL="6858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4) </a:t>
            </a:r>
            <a:r>
              <a:rPr lang="en-US" b="1" dirty="0">
                <a:solidFill>
                  <a:schemeClr val="tx1"/>
                </a:solidFill>
              </a:rPr>
              <a:t>Reassign w a new topic</a:t>
            </a:r>
            <a:r>
              <a:rPr lang="en-US" dirty="0">
                <a:solidFill>
                  <a:schemeClr val="tx1"/>
                </a:solidFill>
              </a:rPr>
              <a:t>, where you </a:t>
            </a:r>
            <a:r>
              <a:rPr lang="en-US" b="1" dirty="0">
                <a:solidFill>
                  <a:schemeClr val="tx1"/>
                </a:solidFill>
              </a:rPr>
              <a:t>choose topic t</a:t>
            </a:r>
            <a:r>
              <a:rPr lang="en-US" dirty="0">
                <a:solidFill>
                  <a:schemeClr val="tx1"/>
                </a:solidFill>
              </a:rPr>
              <a:t> with probability </a:t>
            </a:r>
            <a:r>
              <a:rPr lang="en-US" b="1" dirty="0">
                <a:solidFill>
                  <a:schemeClr val="tx1"/>
                </a:solidFill>
              </a:rPr>
              <a:t>p(topic t | document d) * p(word w | topic t</a:t>
            </a:r>
            <a:r>
              <a:rPr lang="en-US" b="1" dirty="0" smtClean="0">
                <a:solidFill>
                  <a:schemeClr val="tx1"/>
                </a:solidFill>
              </a:rPr>
              <a:t>)</a:t>
            </a:r>
          </a:p>
          <a:p>
            <a:pPr marL="6858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5) Repeat a large number of times until you hit steady state</a:t>
            </a:r>
          </a:p>
          <a:p>
            <a:pPr marL="68580" indent="0">
              <a:buNone/>
            </a:pPr>
            <a:endParaRPr lang="en-US" b="1" dirty="0" smtClean="0">
              <a:solidFill>
                <a:schemeClr val="tx1"/>
              </a:solidFill>
            </a:endParaRPr>
          </a:p>
          <a:p>
            <a:pPr marL="68580" indent="0">
              <a:buNone/>
            </a:pPr>
            <a:r>
              <a:rPr lang="en-US" b="1" dirty="0" smtClean="0">
                <a:solidFill>
                  <a:schemeClr val="tx1"/>
                </a:solidFill>
              </a:rPr>
              <a:t>Suggested </a:t>
            </a:r>
            <a:r>
              <a:rPr lang="en-US" b="1" dirty="0">
                <a:solidFill>
                  <a:schemeClr val="tx1"/>
                </a:solidFill>
              </a:rPr>
              <a:t>YouTube Video: </a:t>
            </a:r>
            <a:r>
              <a:rPr lang="en-US" dirty="0">
                <a:solidFill>
                  <a:schemeClr val="tx1"/>
                </a:solidFill>
              </a:rPr>
              <a:t>https://www.youtube.com/watch?v=3mHy4OSyRf0</a:t>
            </a:r>
            <a:endParaRPr lang="en-US" dirty="0" smtClean="0">
              <a:solidFill>
                <a:schemeClr val="tx1"/>
              </a:solidFill>
            </a:endParaRPr>
          </a:p>
          <a:p>
            <a:pPr marL="525780" indent="-457200">
              <a:buFont typeface="+mj-lt"/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BBB30-BB63-0E4F-919D-32B6D1375C92}" type="datetime4">
              <a:rPr lang="en-US" smtClean="0"/>
              <a:t>July 24, 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22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4244" y="561212"/>
            <a:ext cx="7024744" cy="826894"/>
          </a:xfrm>
        </p:spPr>
        <p:txBody>
          <a:bodyPr>
            <a:normAutofit/>
          </a:bodyPr>
          <a:lstStyle/>
          <a:p>
            <a:r>
              <a:rPr lang="en-US" sz="2800" dirty="0" smtClean="0"/>
              <a:t>Notes About LDA 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913" y="1596980"/>
            <a:ext cx="8113689" cy="49583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Reassign </a:t>
            </a:r>
            <a:r>
              <a:rPr lang="en-US" dirty="0" smtClean="0">
                <a:solidFill>
                  <a:schemeClr val="tx1"/>
                </a:solidFill>
              </a:rPr>
              <a:t>word w </a:t>
            </a:r>
            <a:r>
              <a:rPr lang="en-US" dirty="0">
                <a:solidFill>
                  <a:schemeClr val="tx1"/>
                </a:solidFill>
              </a:rPr>
              <a:t>a new </a:t>
            </a:r>
            <a:r>
              <a:rPr lang="en-US" dirty="0" smtClean="0">
                <a:solidFill>
                  <a:schemeClr val="tx1"/>
                </a:solidFill>
              </a:rPr>
              <a:t>topic t </a:t>
            </a:r>
            <a:r>
              <a:rPr lang="en-US" dirty="0">
                <a:solidFill>
                  <a:schemeClr val="tx1"/>
                </a:solidFill>
              </a:rPr>
              <a:t>with </a:t>
            </a:r>
            <a:r>
              <a:rPr lang="en-US" dirty="0" smtClean="0">
                <a:solidFill>
                  <a:schemeClr val="tx1"/>
                </a:solidFill>
              </a:rPr>
              <a:t>probability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p(topic t | document d) * p(word w | topic t) 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 - </a:t>
            </a:r>
            <a:r>
              <a:rPr lang="en-US" dirty="0">
                <a:solidFill>
                  <a:schemeClr val="tx1"/>
                </a:solidFill>
              </a:rPr>
              <a:t>this is essentially the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probability that topic t generated word w</a:t>
            </a:r>
          </a:p>
          <a:p>
            <a:pPr marL="6858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68580" indent="0">
              <a:buNone/>
            </a:pPr>
            <a:r>
              <a:rPr lang="en-US" dirty="0">
                <a:solidFill>
                  <a:schemeClr val="tx1"/>
                </a:solidFill>
              </a:rPr>
              <a:t>After repeating </a:t>
            </a:r>
            <a:r>
              <a:rPr lang="en-US" dirty="0" smtClean="0">
                <a:solidFill>
                  <a:schemeClr val="tx1"/>
                </a:solidFill>
              </a:rPr>
              <a:t>a </a:t>
            </a:r>
            <a:r>
              <a:rPr lang="en-US" dirty="0">
                <a:solidFill>
                  <a:schemeClr val="tx1"/>
                </a:solidFill>
              </a:rPr>
              <a:t>large number of </a:t>
            </a:r>
            <a:r>
              <a:rPr lang="en-US" dirty="0" smtClean="0">
                <a:solidFill>
                  <a:schemeClr val="tx1"/>
                </a:solidFill>
              </a:rPr>
              <a:t>times this reaches </a:t>
            </a:r>
            <a:r>
              <a:rPr lang="en-US" dirty="0">
                <a:solidFill>
                  <a:schemeClr val="tx1"/>
                </a:solidFill>
              </a:rPr>
              <a:t>a roughly steady state where </a:t>
            </a:r>
            <a:r>
              <a:rPr lang="en-US" dirty="0" smtClean="0">
                <a:solidFill>
                  <a:schemeClr val="tx1"/>
                </a:solidFill>
              </a:rPr>
              <a:t>assignments </a:t>
            </a:r>
            <a:r>
              <a:rPr lang="en-US" dirty="0">
                <a:solidFill>
                  <a:schemeClr val="tx1"/>
                </a:solidFill>
              </a:rPr>
              <a:t>are </a:t>
            </a:r>
            <a:r>
              <a:rPr lang="en-US" dirty="0" smtClean="0">
                <a:solidFill>
                  <a:schemeClr val="tx1"/>
                </a:solidFill>
              </a:rPr>
              <a:t>“pretty good”. </a:t>
            </a:r>
            <a:endParaRPr lang="en-US" dirty="0">
              <a:solidFill>
                <a:schemeClr val="tx1"/>
              </a:solidFill>
            </a:endParaRPr>
          </a:p>
          <a:p>
            <a:pPr marL="6858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68580" indent="0">
              <a:buNone/>
            </a:pPr>
            <a:r>
              <a:rPr lang="en-US" dirty="0">
                <a:solidFill>
                  <a:schemeClr val="tx1"/>
                </a:solidFill>
              </a:rPr>
              <a:t>Use these assignments to </a:t>
            </a:r>
            <a:r>
              <a:rPr lang="en-US" dirty="0" smtClean="0">
                <a:solidFill>
                  <a:schemeClr val="tx1"/>
                </a:solidFill>
              </a:rPr>
              <a:t>estimate:</a:t>
            </a:r>
          </a:p>
          <a:p>
            <a:pPr marL="6858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1) The </a:t>
            </a:r>
            <a:r>
              <a:rPr lang="en-US" b="1" dirty="0">
                <a:solidFill>
                  <a:schemeClr val="tx1"/>
                </a:solidFill>
              </a:rPr>
              <a:t>topic mixtures of each </a:t>
            </a:r>
            <a:r>
              <a:rPr lang="en-US" b="1" dirty="0" smtClean="0">
                <a:solidFill>
                  <a:schemeClr val="tx1"/>
                </a:solidFill>
              </a:rPr>
              <a:t>document</a:t>
            </a:r>
          </a:p>
          <a:p>
            <a:pPr marL="68580" indent="0">
              <a:buNone/>
            </a:pP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</a:rPr>
              <a:t>-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by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counting the proportion of words assigned to each topic within that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document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marL="6858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2) The </a:t>
            </a:r>
            <a:r>
              <a:rPr lang="en-US" b="1" dirty="0">
                <a:solidFill>
                  <a:schemeClr val="tx1"/>
                </a:solidFill>
              </a:rPr>
              <a:t>words associated to each topic </a:t>
            </a:r>
            <a:r>
              <a:rPr lang="en-US" dirty="0" smtClean="0">
                <a:solidFill>
                  <a:schemeClr val="tx1"/>
                </a:solidFill>
              </a:rPr>
              <a:t> -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by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counting the proportion of words assigned to each topic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overall</a:t>
            </a:r>
            <a:r>
              <a:rPr lang="en-US" dirty="0">
                <a:solidFill>
                  <a:schemeClr val="tx1"/>
                </a:solidFill>
              </a:rPr>
              <a:t>.</a:t>
            </a:r>
            <a:endParaRPr lang="en-US" dirty="0"/>
          </a:p>
          <a:p>
            <a:pPr marL="68580" indent="0">
              <a:buNone/>
            </a:pPr>
            <a:endParaRPr lang="en-US" dirty="0"/>
          </a:p>
          <a:p>
            <a:pPr marL="6858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LDA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975" y="2323652"/>
            <a:ext cx="8172483" cy="3961238"/>
          </a:xfrm>
        </p:spPr>
        <p:txBody>
          <a:bodyPr>
            <a:normAutofit/>
          </a:bodyPr>
          <a:lstStyle/>
          <a:p>
            <a:r>
              <a:rPr lang="en-US" b="1" dirty="0" smtClean="0"/>
              <a:t>Ski-kit LDA Library</a:t>
            </a:r>
          </a:p>
          <a:p>
            <a:pPr marL="365760" lvl="1" indent="0">
              <a:buNone/>
            </a:pP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scikit-learn.org/stable/modules/generated/sklearn.decomposition.LatentDirichletAllocation.html</a:t>
            </a:r>
            <a:endParaRPr lang="en-US" dirty="0" smtClean="0"/>
          </a:p>
          <a:p>
            <a:pPr marL="68580" indent="0">
              <a:buNone/>
            </a:pPr>
            <a:endParaRPr lang="en-US" dirty="0" smtClean="0"/>
          </a:p>
          <a:p>
            <a:r>
              <a:rPr lang="en-US" b="1" dirty="0" smtClean="0"/>
              <a:t>Details about the Ski-kit implementation that uses an online </a:t>
            </a:r>
            <a:r>
              <a:rPr lang="en-US" b="1" dirty="0" err="1" smtClean="0"/>
              <a:t>variational</a:t>
            </a:r>
            <a:r>
              <a:rPr lang="en-US" b="1" dirty="0" smtClean="0"/>
              <a:t> Bayes Algorithm</a:t>
            </a:r>
          </a:p>
          <a:p>
            <a:pPr marL="365760" lvl="1" indent="0">
              <a:buNone/>
            </a:pPr>
            <a:r>
              <a:rPr lang="en-US" dirty="0"/>
              <a:t>http://</a:t>
            </a:r>
            <a:r>
              <a:rPr lang="en-US" dirty="0" smtClean="0"/>
              <a:t>scikit-learn.org/stable/modules/generated/sklearn.decomposition.LatentDirichletAllocation.html</a:t>
            </a:r>
          </a:p>
          <a:p>
            <a:pPr marL="365760" lvl="1" indent="0">
              <a:buNone/>
            </a:pPr>
            <a:endParaRPr lang="en-US" dirty="0" smtClean="0"/>
          </a:p>
          <a:p>
            <a:pPr marL="36576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65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9778" y="612728"/>
            <a:ext cx="7024744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More Resources and References: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944" y="1996226"/>
            <a:ext cx="7856112" cy="4340180"/>
          </a:xfrm>
        </p:spPr>
        <p:txBody>
          <a:bodyPr>
            <a:normAutofit fontScale="85000" lnSpcReduction="20000"/>
          </a:bodyPr>
          <a:lstStyle/>
          <a:p>
            <a:pPr marL="525780" indent="-457200">
              <a:buFont typeface="+mj-lt"/>
              <a:buAutoNum type="arabicPeriod"/>
            </a:pPr>
            <a:r>
              <a:rPr lang="en-US" dirty="0"/>
              <a:t>http://cseweb.ucsd.edu/~</a:t>
            </a:r>
            <a:r>
              <a:rPr lang="en-US" dirty="0" smtClean="0"/>
              <a:t>elkan/250B/topicmodels.pdf</a:t>
            </a:r>
          </a:p>
          <a:p>
            <a:pPr marL="525780" indent="-457200">
              <a:buFont typeface="+mj-lt"/>
              <a:buAutoNum type="arabicPeriod"/>
            </a:pPr>
            <a:endParaRPr lang="en-US" dirty="0"/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https://</a:t>
            </a:r>
            <a:r>
              <a:rPr lang="en-US" dirty="0" smtClean="0"/>
              <a:t>rstudio-pubs-static.s3.amazonaws.com/79360_850b2a69980c4488b1db95987a24867a.html</a:t>
            </a:r>
          </a:p>
          <a:p>
            <a:pPr marL="525780" indent="-457200">
              <a:buFont typeface="+mj-lt"/>
              <a:buAutoNum type="arabicPeriod"/>
            </a:pPr>
            <a:endParaRPr lang="en-US" dirty="0"/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https://</a:t>
            </a:r>
            <a:r>
              <a:rPr lang="en-US" dirty="0" smtClean="0"/>
              <a:t>pypi.python.org/pypi/lda</a:t>
            </a:r>
          </a:p>
          <a:p>
            <a:pPr marL="525780" indent="-457200">
              <a:buFont typeface="+mj-lt"/>
              <a:buAutoNum type="arabicPeriod"/>
            </a:pPr>
            <a:endParaRPr lang="en-US" dirty="0"/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https://</a:t>
            </a:r>
            <a:r>
              <a:rPr lang="en-US" dirty="0" smtClean="0"/>
              <a:t>de.dariah.eu/tatom/topic_model_python.html</a:t>
            </a:r>
          </a:p>
          <a:p>
            <a:pPr marL="525780" indent="-457200">
              <a:buFont typeface="+mj-lt"/>
              <a:buAutoNum type="arabicPeriod"/>
            </a:pPr>
            <a:endParaRPr lang="en-US" dirty="0"/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https://www.analyticsvidhya.com/blog/2016/08/beginners-guide-to-topic-modeling-in-python</a:t>
            </a:r>
            <a:r>
              <a:rPr lang="en-US" dirty="0" smtClean="0"/>
              <a:t>/</a:t>
            </a:r>
          </a:p>
          <a:p>
            <a:pPr marL="525780" indent="-457200">
              <a:buFont typeface="+mj-lt"/>
              <a:buAutoNum type="arabicPeriod"/>
            </a:pPr>
            <a:endParaRPr lang="en-US" dirty="0"/>
          </a:p>
          <a:p>
            <a:pPr marL="525780" indent="-457200">
              <a:buFont typeface="+mj-lt"/>
              <a:buAutoNum type="arabicPeriod"/>
            </a:pPr>
            <a:r>
              <a:rPr lang="en-US" dirty="0"/>
              <a:t>http://</a:t>
            </a:r>
            <a:r>
              <a:rPr lang="en-US" dirty="0" smtClean="0"/>
              <a:t>www.kdnuggets.com/2016/07/text-mining-101-topic-modeling.html (this one is only OK)</a:t>
            </a:r>
          </a:p>
          <a:p>
            <a:pPr marL="525780" indent="-457200">
              <a:buFont typeface="+mj-lt"/>
              <a:buAutoNum type="arabicPeriod"/>
            </a:pPr>
            <a:r>
              <a:rPr lang="en-US"/>
              <a:t>http://www.tfidf.com/</a:t>
            </a:r>
            <a:endParaRPr lang="en-US" dirty="0" smtClean="0"/>
          </a:p>
          <a:p>
            <a:pPr marL="6858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9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2" y="56533"/>
            <a:ext cx="7024744" cy="1143000"/>
          </a:xfrm>
        </p:spPr>
        <p:txBody>
          <a:bodyPr/>
          <a:lstStyle/>
          <a:p>
            <a:r>
              <a:rPr lang="en-US" dirty="0" smtClean="0"/>
              <a:t>Bag of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477939"/>
            <a:ext cx="7323268" cy="2636861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 smtClean="0"/>
              <a:t>Document1: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Bob loves to eat ice cream. Sally loves to eat chocolate more.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 smtClean="0"/>
              <a:t>Document 2: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Some popular desserts are ice cream, chocolate, cakes, pies, and donuts. I love chocolate.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5855" y="4404786"/>
            <a:ext cx="7550265" cy="156966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2400" b="1" dirty="0"/>
              <a:t>Word List for </a:t>
            </a:r>
            <a:r>
              <a:rPr lang="en-US" sz="2400" b="1" u="sng" dirty="0"/>
              <a:t>Bag of Words </a:t>
            </a:r>
            <a:r>
              <a:rPr lang="en-US" sz="2400" b="1" dirty="0"/>
              <a:t>Model: </a:t>
            </a:r>
            <a:r>
              <a:rPr lang="en-US" sz="2400" b="1" dirty="0" smtClean="0"/>
              <a:t>(in sorted order)</a:t>
            </a:r>
          </a:p>
          <a:p>
            <a:pPr lvl="0"/>
            <a:r>
              <a:rPr lang="en-US" sz="2400" dirty="0"/>
              <a:t>a</a:t>
            </a:r>
            <a:r>
              <a:rPr lang="en-US" sz="2400" dirty="0" smtClean="0"/>
              <a:t>nd, are, cakes, chocolate, desserts, donuts, eat, I, ice cream, Bob, love, loves, more, pie, popular, Sally, some, to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92468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073780"/>
              </p:ext>
            </p:extLst>
          </p:nvPr>
        </p:nvGraphicFramePr>
        <p:xfrm>
          <a:off x="1167344" y="800568"/>
          <a:ext cx="6777036" cy="5562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59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9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90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 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cakes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chocolate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desserts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donuts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s-IS" dirty="0" smtClean="0"/>
                        <a:t>Sally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25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1558347"/>
              </p:ext>
            </p:extLst>
          </p:nvPr>
        </p:nvGraphicFramePr>
        <p:xfrm>
          <a:off x="1167344" y="800568"/>
          <a:ext cx="6777036" cy="5562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590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90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90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 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cakes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chocolate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desserts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donuts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Lisa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loves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s-I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38B9-681E-544A-9ED8-FF2085E1BC8A}" type="datetime4">
              <a:rPr lang="en-US" smtClean="0"/>
              <a:pPr/>
              <a:t>July 24, 2019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9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833120" y="1300480"/>
            <a:ext cx="7379148" cy="4064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845968" y="1719112"/>
            <a:ext cx="7379148" cy="4064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90703" y="1036320"/>
            <a:ext cx="1311578" cy="923330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Remove</a:t>
            </a:r>
          </a:p>
          <a:p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en-US" dirty="0" smtClean="0">
                <a:solidFill>
                  <a:schemeClr val="bg1"/>
                </a:solidFill>
              </a:rPr>
              <a:t>ommon 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stopwords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44380" y="5435600"/>
            <a:ext cx="1345240" cy="369332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</a:rPr>
              <a:t>lemmatize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187664" y="5274826"/>
            <a:ext cx="6723359" cy="6502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ove			2		1		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9413" y="404950"/>
            <a:ext cx="2165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/>
                </a:solidFill>
              </a:rPr>
              <a:t>Possible Problems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8984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12264</TotalTime>
  <Words>4003</Words>
  <Application>Microsoft Office PowerPoint</Application>
  <PresentationFormat>On-screen Show (4:3)</PresentationFormat>
  <Paragraphs>867</Paragraphs>
  <Slides>64</Slides>
  <Notes>15</Notes>
  <HiddenSlides>6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5" baseType="lpstr">
      <vt:lpstr>Arial</vt:lpstr>
      <vt:lpstr>Arial Unicode MS</vt:lpstr>
      <vt:lpstr>BatangChe</vt:lpstr>
      <vt:lpstr>Bookman Old Style</vt:lpstr>
      <vt:lpstr>Calibri</vt:lpstr>
      <vt:lpstr>Calibri Light</vt:lpstr>
      <vt:lpstr>Courier New</vt:lpstr>
      <vt:lpstr>Garamond</vt:lpstr>
      <vt:lpstr>Georgia</vt:lpstr>
      <vt:lpstr>Wingdings 2</vt:lpstr>
      <vt:lpstr>Office Theme</vt:lpstr>
      <vt:lpstr>Data Analytics Gates</vt:lpstr>
      <vt:lpstr>Outline</vt:lpstr>
      <vt:lpstr>Text is Everywhere</vt:lpstr>
      <vt:lpstr>Problems with Text Data</vt:lpstr>
      <vt:lpstr>Text Mining</vt:lpstr>
      <vt:lpstr>Modeling Text</vt:lpstr>
      <vt:lpstr>Bag of Words</vt:lpstr>
      <vt:lpstr>PowerPoint Presentation</vt:lpstr>
      <vt:lpstr>PowerPoint Presentation</vt:lpstr>
      <vt:lpstr>Modeling Text – Determining Weights</vt:lpstr>
      <vt:lpstr>A Closer Look and TF-IDF</vt:lpstr>
      <vt:lpstr>TF-IDF</vt:lpstr>
      <vt:lpstr>PowerPoint Presentation</vt:lpstr>
      <vt:lpstr>Example 2</vt:lpstr>
      <vt:lpstr>Text Pre-processing Options</vt:lpstr>
      <vt:lpstr>Text Pre-processing Example</vt:lpstr>
      <vt:lpstr>Tokenizers and Parsing</vt:lpstr>
      <vt:lpstr>Python NLTK Tokenizer</vt:lpstr>
      <vt:lpstr>Scrape Example with nltk and requests</vt:lpstr>
      <vt:lpstr>Example 1:  Comparing Books (via text)  and Visualizing the Comparisons</vt:lpstr>
      <vt:lpstr>Python 3 Libraries Used</vt:lpstr>
      <vt:lpstr>Getting the Data</vt:lpstr>
      <vt:lpstr>Vectorize and Convert to Various Data Structures</vt:lpstr>
      <vt:lpstr>Counting Words</vt:lpstr>
      <vt:lpstr>Create a word count table</vt:lpstr>
      <vt:lpstr>Measuring the “distance” between documents</vt:lpstr>
      <vt:lpstr>Distance in Python</vt:lpstr>
      <vt:lpstr>Visualizing Document Distances 2D Cartesian</vt:lpstr>
      <vt:lpstr>Visualization Cartesian 3D</vt:lpstr>
      <vt:lpstr>Visualization with Hierarchical Clustering</vt:lpstr>
      <vt:lpstr>Example 2:  Twitter Mining and WordClouds</vt:lpstr>
      <vt:lpstr>PowerPoint Presentation</vt:lpstr>
      <vt:lpstr>Suggested Packages</vt:lpstr>
      <vt:lpstr>Setting up Keys and OAuth</vt:lpstr>
      <vt:lpstr>PowerPoint Presentation</vt:lpstr>
      <vt:lpstr>Call Listener…</vt:lpstr>
      <vt:lpstr>Word Cloud &amp; a few Tweets  for #stockmarket</vt:lpstr>
      <vt:lpstr>Example 3: scikit code example</vt:lpstr>
      <vt:lpstr>continued</vt:lpstr>
      <vt:lpstr>PowerPoint Presentation</vt:lpstr>
      <vt:lpstr>Sentiment Analysis</vt:lpstr>
      <vt:lpstr>Sentiment Analysis </vt:lpstr>
      <vt:lpstr>Movie review sentiment</vt:lpstr>
      <vt:lpstr>Product Search – Reviews as a Proxy for Sentiment</vt:lpstr>
      <vt:lpstr>Detecting Attitudes</vt:lpstr>
      <vt:lpstr>Sentiment Algorithms</vt:lpstr>
      <vt:lpstr>Sentiment Algorithms cont.</vt:lpstr>
      <vt:lpstr>Additional Sentiment Tokenization &amp; Feature Selection</vt:lpstr>
      <vt:lpstr>Sentiment Classifier</vt:lpstr>
      <vt:lpstr>Things that make sentiment hard</vt:lpstr>
      <vt:lpstr>Software for Sentiment</vt:lpstr>
      <vt:lpstr>ISIS Case Study –  Singh (in preparation)</vt:lpstr>
      <vt:lpstr>English Hashtags</vt:lpstr>
      <vt:lpstr>Topic Modeling</vt:lpstr>
      <vt:lpstr>Topic Models</vt:lpstr>
      <vt:lpstr>Topic Discovery</vt:lpstr>
      <vt:lpstr>Small Conceptual  Example  k = 2 topics</vt:lpstr>
      <vt:lpstr>LDA Topics for Tweets</vt:lpstr>
      <vt:lpstr>PowerPoint Presentation</vt:lpstr>
      <vt:lpstr>Topic Modeling Algorithm:  Latent Dirichlet Allocation (LDA)</vt:lpstr>
      <vt:lpstr>LDA Learning Process</vt:lpstr>
      <vt:lpstr>Notes About LDA </vt:lpstr>
      <vt:lpstr>LDA Software</vt:lpstr>
      <vt:lpstr>More Resources and 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</dc:title>
  <dc:creator>Lisa Singh</dc:creator>
  <cp:lastModifiedBy>Prof Ami</cp:lastModifiedBy>
  <cp:revision>314</cp:revision>
  <cp:lastPrinted>2015-11-01T18:39:47Z</cp:lastPrinted>
  <dcterms:created xsi:type="dcterms:W3CDTF">2015-11-09T00:55:42Z</dcterms:created>
  <dcterms:modified xsi:type="dcterms:W3CDTF">2019-07-24T19:16:02Z</dcterms:modified>
</cp:coreProperties>
</file>

<file path=docProps/thumbnail.jpeg>
</file>